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80" r:id="rId5"/>
    <p:sldId id="260" r:id="rId6"/>
    <p:sldId id="281" r:id="rId7"/>
    <p:sldId id="261" r:id="rId8"/>
    <p:sldId id="282" r:id="rId9"/>
    <p:sldId id="262" r:id="rId10"/>
    <p:sldId id="283" r:id="rId11"/>
    <p:sldId id="263" r:id="rId12"/>
    <p:sldId id="284" r:id="rId13"/>
    <p:sldId id="264" r:id="rId14"/>
    <p:sldId id="285" r:id="rId15"/>
    <p:sldId id="265" r:id="rId16"/>
    <p:sldId id="286" r:id="rId17"/>
    <p:sldId id="266" r:id="rId18"/>
    <p:sldId id="287" r:id="rId19"/>
    <p:sldId id="267" r:id="rId20"/>
    <p:sldId id="288" r:id="rId21"/>
    <p:sldId id="268" r:id="rId22"/>
    <p:sldId id="289" r:id="rId23"/>
    <p:sldId id="275" r:id="rId24"/>
    <p:sldId id="290" r:id="rId25"/>
    <p:sldId id="274" r:id="rId26"/>
    <p:sldId id="291" r:id="rId27"/>
    <p:sldId id="270" r:id="rId28"/>
    <p:sldId id="292" r:id="rId29"/>
    <p:sldId id="293" r:id="rId30"/>
    <p:sldId id="294" r:id="rId31"/>
    <p:sldId id="295" r:id="rId32"/>
    <p:sldId id="296" r:id="rId33"/>
    <p:sldId id="297" r:id="rId34"/>
    <p:sldId id="298" r:id="rId35"/>
    <p:sldId id="299" r:id="rId36"/>
    <p:sldId id="271" r:id="rId37"/>
    <p:sldId id="302" r:id="rId38"/>
    <p:sldId id="269" r:id="rId39"/>
    <p:sldId id="303" r:id="rId40"/>
    <p:sldId id="300" r:id="rId41"/>
    <p:sldId id="304" r:id="rId42"/>
    <p:sldId id="301" r:id="rId43"/>
    <p:sldId id="305" r:id="rId44"/>
    <p:sldId id="306" r:id="rId45"/>
    <p:sldId id="277" r:id="rId46"/>
    <p:sldId id="3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96" autoAdjust="0"/>
  </p:normalViewPr>
  <p:slideViewPr>
    <p:cSldViewPr snapToGrid="0">
      <p:cViewPr varScale="1">
        <p:scale>
          <a:sx n="75" d="100"/>
          <a:sy n="75" d="100"/>
        </p:scale>
        <p:origin x="2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10/16/2021</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057721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10/16/2021</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5579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10/16/2021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37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10/16/2021</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7580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10/16/2021</a:t>
            </a:fld>
            <a:endParaRPr lang="en-US" dirty="0"/>
          </a:p>
        </p:txBody>
      </p:sp>
    </p:spTree>
    <p:extLst>
      <p:ext uri="{BB962C8B-B14F-4D97-AF65-F5344CB8AC3E}">
        <p14:creationId xmlns:p14="http://schemas.microsoft.com/office/powerpoint/2010/main" val="347647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10/16/2021</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6137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10/16/2021</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60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10/16/2021</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5255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10/16/2021</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7862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10/16/2021</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0474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10/16/2021</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51552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10/16/2021</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24082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17F32C-75AA-4B97-ADFB-5E2C3C7EC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group of water droplets&#10;&#10;Description automatically generated with low confidence">
            <a:extLst>
              <a:ext uri="{FF2B5EF4-FFF2-40B4-BE49-F238E27FC236}">
                <a16:creationId xmlns:a16="http://schemas.microsoft.com/office/drawing/2014/main" id="{0A0D772D-EE36-439D-BAF0-203EDB5FAC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4D76AAEA-AF3A-4616-9F99-E9AA131A5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36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E0E62-C775-473A-BF7A-5874CA52EB62}"/>
              </a:ext>
            </a:extLst>
          </p:cNvPr>
          <p:cNvSpPr>
            <a:spLocks noGrp="1"/>
          </p:cNvSpPr>
          <p:nvPr>
            <p:ph type="ctrTitle"/>
          </p:nvPr>
        </p:nvSpPr>
        <p:spPr>
          <a:xfrm>
            <a:off x="6095999" y="1346268"/>
            <a:ext cx="5618431" cy="3285207"/>
          </a:xfrm>
        </p:spPr>
        <p:txBody>
          <a:bodyPr>
            <a:normAutofit/>
          </a:bodyPr>
          <a:lstStyle/>
          <a:p>
            <a:r>
              <a:rPr lang="en-US" dirty="0">
                <a:solidFill>
                  <a:schemeClr val="bg1"/>
                </a:solidFill>
              </a:rPr>
              <a:t>Two Epistles One Love</a:t>
            </a:r>
          </a:p>
        </p:txBody>
      </p:sp>
      <p:sp>
        <p:nvSpPr>
          <p:cNvPr id="3" name="Subtitle 2">
            <a:extLst>
              <a:ext uri="{FF2B5EF4-FFF2-40B4-BE49-F238E27FC236}">
                <a16:creationId xmlns:a16="http://schemas.microsoft.com/office/drawing/2014/main" id="{229236CE-A3F3-4617-959B-F89783A3E17E}"/>
              </a:ext>
            </a:extLst>
          </p:cNvPr>
          <p:cNvSpPr>
            <a:spLocks noGrp="1"/>
          </p:cNvSpPr>
          <p:nvPr>
            <p:ph type="subTitle" idx="1"/>
          </p:nvPr>
        </p:nvSpPr>
        <p:spPr>
          <a:xfrm>
            <a:off x="6126080" y="4631475"/>
            <a:ext cx="5588349" cy="1150200"/>
          </a:xfrm>
        </p:spPr>
        <p:txBody>
          <a:bodyPr>
            <a:normAutofit fontScale="85000" lnSpcReduction="10000"/>
          </a:bodyPr>
          <a:lstStyle/>
          <a:p>
            <a:r>
              <a:rPr lang="en-US" dirty="0">
                <a:solidFill>
                  <a:schemeClr val="bg1"/>
                </a:solidFill>
              </a:rPr>
              <a:t>The crescendo of Paul’s and John’s logic in 1 Corinthians and 1 John</a:t>
            </a:r>
          </a:p>
        </p:txBody>
      </p:sp>
    </p:spTree>
    <p:extLst>
      <p:ext uri="{BB962C8B-B14F-4D97-AF65-F5344CB8AC3E}">
        <p14:creationId xmlns:p14="http://schemas.microsoft.com/office/powerpoint/2010/main" val="35458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52CD-5BA9-4105-9A78-146D9DE34366}"/>
              </a:ext>
            </a:extLst>
          </p:cNvPr>
          <p:cNvSpPr>
            <a:spLocks noGrp="1"/>
          </p:cNvSpPr>
          <p:nvPr>
            <p:ph type="title"/>
          </p:nvPr>
        </p:nvSpPr>
        <p:spPr>
          <a:xfrm>
            <a:off x="1920240" y="328773"/>
            <a:ext cx="8770571" cy="678095"/>
          </a:xfrm>
          <a:solidFill>
            <a:schemeClr val="accent6">
              <a:lumMod val="40000"/>
              <a:lumOff val="60000"/>
            </a:schemeClr>
          </a:solidFill>
        </p:spPr>
        <p:txBody>
          <a:bodyPr>
            <a:normAutofit fontScale="90000"/>
          </a:bodyPr>
          <a:lstStyle/>
          <a:p>
            <a:pPr algn="ct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4:1-21</a:t>
            </a:r>
            <a:endParaRPr lang="en-US" dirty="0"/>
          </a:p>
        </p:txBody>
      </p:sp>
      <p:sp>
        <p:nvSpPr>
          <p:cNvPr id="3" name="Content Placeholder 2">
            <a:extLst>
              <a:ext uri="{FF2B5EF4-FFF2-40B4-BE49-F238E27FC236}">
                <a16:creationId xmlns:a16="http://schemas.microsoft.com/office/drawing/2014/main" id="{D6F521AE-B7BE-433E-8E80-F53D8383F06C}"/>
              </a:ext>
            </a:extLst>
          </p:cNvPr>
          <p:cNvSpPr>
            <a:spLocks noGrp="1"/>
          </p:cNvSpPr>
          <p:nvPr>
            <p:ph idx="1"/>
          </p:nvPr>
        </p:nvSpPr>
        <p:spPr>
          <a:xfrm>
            <a:off x="1920240" y="1767155"/>
            <a:ext cx="8770571" cy="1993187"/>
          </a:xfrm>
          <a:solidFill>
            <a:schemeClr val="accent6">
              <a:lumMod val="60000"/>
              <a:lumOff val="40000"/>
            </a:schemeClr>
          </a:solidFill>
        </p:spPr>
        <p:txBody>
          <a:bodyPr>
            <a:normAutofit fontScale="85000" lnSpcReduction="10000"/>
          </a:bodyPr>
          <a:lstStyle/>
          <a:p>
            <a:pPr>
              <a:spcBef>
                <a:spcPts val="200"/>
              </a:spcBef>
              <a:spcAft>
                <a:spcPts val="2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A warning to not be judges of brethren and transitions: Be self-judged by living in Christ and supporters of truth in one another, of love, following holy examples.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200"/>
              </a:spcBef>
              <a:spcAft>
                <a:spcPts val="200"/>
              </a:spcAft>
            </a:pPr>
            <a:endParaRPr lang="en-US" dirty="0"/>
          </a:p>
        </p:txBody>
      </p:sp>
      <p:sp>
        <p:nvSpPr>
          <p:cNvPr id="4" name="TextBox 3">
            <a:extLst>
              <a:ext uri="{FF2B5EF4-FFF2-40B4-BE49-F238E27FC236}">
                <a16:creationId xmlns:a16="http://schemas.microsoft.com/office/drawing/2014/main" id="{1ADBEA81-AE2B-47F2-A5D2-F122CA74FCE0}"/>
              </a:ext>
            </a:extLst>
          </p:cNvPr>
          <p:cNvSpPr txBox="1"/>
          <p:nvPr/>
        </p:nvSpPr>
        <p:spPr>
          <a:xfrm>
            <a:off x="1920240" y="4520629"/>
            <a:ext cx="8953861" cy="1200329"/>
          </a:xfrm>
          <a:prstGeom prst="rect">
            <a:avLst/>
          </a:prstGeom>
          <a:solidFill>
            <a:srgbClr val="00B0F0"/>
          </a:solidFill>
        </p:spPr>
        <p:txBody>
          <a:bodyPr wrap="square" rtlCol="0">
            <a:spAutoFit/>
          </a:bodyPr>
          <a:lstStyle/>
          <a:p>
            <a:r>
              <a:rPr lang="en-US" sz="2400" b="1" dirty="0"/>
              <a:t>Be Immune to Judging by Others but come up to a Higher Level of Thinking in Judging our own Love for one another...</a:t>
            </a:r>
          </a:p>
        </p:txBody>
      </p:sp>
    </p:spTree>
    <p:extLst>
      <p:ext uri="{BB962C8B-B14F-4D97-AF65-F5344CB8AC3E}">
        <p14:creationId xmlns:p14="http://schemas.microsoft.com/office/powerpoint/2010/main" val="156049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6982-CE7B-477C-BD0B-ACEF5A8B7D74}"/>
              </a:ext>
            </a:extLst>
          </p:cNvPr>
          <p:cNvSpPr>
            <a:spLocks noGrp="1"/>
          </p:cNvSpPr>
          <p:nvPr>
            <p:ph type="title"/>
          </p:nvPr>
        </p:nvSpPr>
        <p:spPr>
          <a:xfrm>
            <a:off x="1920240" y="236305"/>
            <a:ext cx="8770571" cy="513707"/>
          </a:xfrm>
          <a:solidFill>
            <a:schemeClr val="accent6">
              <a:lumMod val="40000"/>
              <a:lumOff val="6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5:1-13</a:t>
            </a:r>
            <a:endParaRPr lang="en-US" dirty="0"/>
          </a:p>
        </p:txBody>
      </p:sp>
      <p:sp>
        <p:nvSpPr>
          <p:cNvPr id="3" name="Content Placeholder 2">
            <a:extLst>
              <a:ext uri="{FF2B5EF4-FFF2-40B4-BE49-F238E27FC236}">
                <a16:creationId xmlns:a16="http://schemas.microsoft.com/office/drawing/2014/main" id="{2714A82E-4957-4EE4-BA59-7B9D0F5C7212}"/>
              </a:ext>
            </a:extLst>
          </p:cNvPr>
          <p:cNvSpPr>
            <a:spLocks noGrp="1"/>
          </p:cNvSpPr>
          <p:nvPr>
            <p:ph idx="1"/>
          </p:nvPr>
        </p:nvSpPr>
        <p:spPr>
          <a:xfrm>
            <a:off x="287676" y="965771"/>
            <a:ext cx="11537879" cy="5655924"/>
          </a:xfrm>
          <a:solidFill>
            <a:schemeClr val="accent6">
              <a:lumMod val="60000"/>
              <a:lumOff val="40000"/>
            </a:schemeClr>
          </a:solidFill>
        </p:spPr>
        <p:txBody>
          <a:bodyPr>
            <a:normAutofit/>
          </a:bodyPr>
          <a:lstStyle/>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It is reported commonly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 there 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fornication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among you</a:t>
            </a:r>
            <a:r>
              <a:rPr lang="en-US" sz="1800" dirty="0">
                <a:effectLst/>
                <a:latin typeface="Georgia" panose="02040502050405020303" pitchFamily="18" charset="0"/>
                <a:ea typeface="Calibri" panose="020F0502020204030204" pitchFamily="34" charset="0"/>
                <a:cs typeface="Georgia" panose="02040502050405020303" pitchFamily="18" charset="0"/>
              </a:rPr>
              <a:t>…</a:t>
            </a: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6</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Your glorying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not good</a:t>
            </a:r>
            <a:r>
              <a:rPr lang="x-none" sz="1800" dirty="0">
                <a:effectLst/>
                <a:latin typeface="Georgia" panose="02040502050405020303" pitchFamily="18" charset="0"/>
                <a:ea typeface="Calibri" panose="020F0502020204030204" pitchFamily="34" charset="0"/>
                <a:cs typeface="Georgia" panose="02040502050405020303" pitchFamily="18" charset="0"/>
              </a:rPr>
              <a:t>. Know ye not that </a:t>
            </a:r>
            <a:r>
              <a:rPr lang="x-none" sz="1800" b="1" dirty="0">
                <a:effectLst/>
                <a:latin typeface="Georgia" panose="02040502050405020303" pitchFamily="18" charset="0"/>
                <a:ea typeface="Calibri" panose="020F0502020204030204" pitchFamily="34" charset="0"/>
                <a:cs typeface="Georgia" panose="02040502050405020303" pitchFamily="18" charset="0"/>
              </a:rPr>
              <a:t>a little leaven leaveneth the whole lump</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7</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Purge out therefore the old leaven</a:t>
            </a:r>
            <a:r>
              <a:rPr lang="x-none" sz="1800" dirty="0">
                <a:effectLst/>
                <a:latin typeface="Georgia" panose="02040502050405020303" pitchFamily="18" charset="0"/>
                <a:ea typeface="Calibri" panose="020F0502020204030204" pitchFamily="34" charset="0"/>
                <a:cs typeface="Georgia" panose="02040502050405020303" pitchFamily="18" charset="0"/>
              </a:rPr>
              <a:t>, that ye may be a new lump, as ye are unleavened. For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even Christ our passover is sacrificed for us</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8</a:t>
            </a:r>
            <a:r>
              <a:rPr lang="x-none" sz="1800" dirty="0">
                <a:effectLst/>
                <a:latin typeface="Georgia" panose="02040502050405020303" pitchFamily="18" charset="0"/>
                <a:ea typeface="Calibri" panose="020F0502020204030204" pitchFamily="34" charset="0"/>
                <a:cs typeface="Georgia" panose="02040502050405020303" pitchFamily="18" charset="0"/>
              </a:rPr>
              <a:t>  Therefore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let us keep the feast</a:t>
            </a:r>
            <a:r>
              <a:rPr lang="x-none" sz="1800" dirty="0">
                <a:effectLst/>
                <a:latin typeface="Georgia" panose="02040502050405020303" pitchFamily="18" charset="0"/>
                <a:ea typeface="Calibri" panose="020F0502020204030204" pitchFamily="34" charset="0"/>
                <a:cs typeface="Georgia" panose="02040502050405020303" pitchFamily="18" charset="0"/>
              </a:rPr>
              <a:t>, not with old leaven, neither with </a:t>
            </a:r>
            <a:r>
              <a:rPr lang="x-none" sz="1800" b="1" dirty="0">
                <a:effectLst/>
                <a:latin typeface="Georgia" panose="02040502050405020303" pitchFamily="18" charset="0"/>
                <a:ea typeface="Calibri" panose="020F0502020204030204" pitchFamily="34" charset="0"/>
                <a:cs typeface="Georgia" panose="02040502050405020303" pitchFamily="18" charset="0"/>
              </a:rPr>
              <a:t>the leaven of malice and wickedness</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with the unleavened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bread</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of sincerity and truth</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10</a:t>
            </a:r>
            <a:r>
              <a:rPr lang="x-none" sz="1800" dirty="0">
                <a:effectLst/>
                <a:latin typeface="Georgia" panose="02040502050405020303" pitchFamily="18" charset="0"/>
                <a:ea typeface="Calibri" panose="020F0502020204030204" pitchFamily="34" charset="0"/>
                <a:cs typeface="Georgia" panose="02040502050405020303" pitchFamily="18" charset="0"/>
              </a:rPr>
              <a:t>  Yet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not altogether with the fornicators of this world</a:t>
            </a:r>
            <a:r>
              <a:rPr lang="x-none" sz="1800" dirty="0">
                <a:effectLst/>
                <a:latin typeface="Georgia" panose="02040502050405020303" pitchFamily="18" charset="0"/>
                <a:ea typeface="Calibri" panose="020F0502020204030204" pitchFamily="34" charset="0"/>
                <a:cs typeface="Georgia" panose="02040502050405020303" pitchFamily="18" charset="0"/>
              </a:rPr>
              <a:t>, or with the covetous, or extortioners, or with idolaters; for then must ye needs go out of the world.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latin typeface="Georgia" panose="02040502050405020303" pitchFamily="18" charset="0"/>
                <a:ea typeface="Calibri" panose="020F0502020204030204" pitchFamily="34" charset="0"/>
                <a:cs typeface="Georgia" panose="02040502050405020303" pitchFamily="18" charset="0"/>
              </a:rPr>
              <a:t>  But now I have written unto you not to keep company,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any man that is called a brother be a fornicator</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or covetous, or an idolater, or a railer, or a drunkard, or an extortioner; with such an one no not to eat.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13</a:t>
            </a:r>
            <a:r>
              <a:rPr lang="x-none" sz="1800" dirty="0">
                <a:effectLst/>
                <a:latin typeface="Georgia" panose="02040502050405020303" pitchFamily="18" charset="0"/>
                <a:ea typeface="Calibri" panose="020F0502020204030204" pitchFamily="34" charset="0"/>
                <a:cs typeface="Georgia" panose="02040502050405020303" pitchFamily="18" charset="0"/>
              </a:rPr>
              <a:t>  But them that are without God judgeth. Therefore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put away from among yourselves that wicked person</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111531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6982-CE7B-477C-BD0B-ACEF5A8B7D74}"/>
              </a:ext>
            </a:extLst>
          </p:cNvPr>
          <p:cNvSpPr>
            <a:spLocks noGrp="1"/>
          </p:cNvSpPr>
          <p:nvPr>
            <p:ph type="title"/>
          </p:nvPr>
        </p:nvSpPr>
        <p:spPr>
          <a:xfrm>
            <a:off x="1920240" y="894220"/>
            <a:ext cx="8770571" cy="708549"/>
          </a:xfrm>
          <a:solidFill>
            <a:schemeClr val="accent6">
              <a:lumMod val="20000"/>
              <a:lumOff val="8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5:1-13</a:t>
            </a:r>
            <a:endParaRPr lang="en-US" dirty="0"/>
          </a:p>
        </p:txBody>
      </p:sp>
      <p:sp>
        <p:nvSpPr>
          <p:cNvPr id="3" name="Content Placeholder 2">
            <a:extLst>
              <a:ext uri="{FF2B5EF4-FFF2-40B4-BE49-F238E27FC236}">
                <a16:creationId xmlns:a16="http://schemas.microsoft.com/office/drawing/2014/main" id="{2714A82E-4957-4EE4-BA59-7B9D0F5C7212}"/>
              </a:ext>
            </a:extLst>
          </p:cNvPr>
          <p:cNvSpPr>
            <a:spLocks noGrp="1"/>
          </p:cNvSpPr>
          <p:nvPr>
            <p:ph idx="1"/>
          </p:nvPr>
        </p:nvSpPr>
        <p:spPr>
          <a:xfrm>
            <a:off x="400692" y="1926405"/>
            <a:ext cx="11342671" cy="2347644"/>
          </a:xfrm>
          <a:solidFill>
            <a:schemeClr val="accent6">
              <a:lumMod val="40000"/>
              <a:lumOff val="60000"/>
            </a:schemeClr>
          </a:solidFill>
        </p:spPr>
        <p:txBody>
          <a:bodyPr>
            <a:normAutofit fontScale="92500"/>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Outright sins in the ecclesia are to be shunned because the wickedness of the unchecked flesh and the collateral effects of it, are apt to spread in the ecclesia. Transition: the unleavened purity endeavors of the class, the avoidance of those propensities, is reminiscent of our Memorial feast which should guide our actions</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5" name="TextBox 4">
            <a:extLst>
              <a:ext uri="{FF2B5EF4-FFF2-40B4-BE49-F238E27FC236}">
                <a16:creationId xmlns:a16="http://schemas.microsoft.com/office/drawing/2014/main" id="{6F9FC57E-5867-420A-B6C9-139979091D4B}"/>
              </a:ext>
            </a:extLst>
          </p:cNvPr>
          <p:cNvSpPr txBox="1"/>
          <p:nvPr/>
        </p:nvSpPr>
        <p:spPr>
          <a:xfrm>
            <a:off x="1469204" y="4887930"/>
            <a:ext cx="9544693" cy="1200329"/>
          </a:xfrm>
          <a:prstGeom prst="rect">
            <a:avLst/>
          </a:prstGeom>
          <a:solidFill>
            <a:srgbClr val="00B0F0"/>
          </a:solidFill>
        </p:spPr>
        <p:txBody>
          <a:bodyPr wrap="square" rtlCol="0">
            <a:spAutoFit/>
          </a:bodyPr>
          <a:lstStyle/>
          <a:p>
            <a:r>
              <a:rPr lang="en-US" sz="2400" b="1" dirty="0"/>
              <a:t>Maintaining a righteousness pleasing to the Lord leads to a Higher Level of what Jesus has done to demonstrate the extent of Love for the Father and for us...</a:t>
            </a:r>
          </a:p>
        </p:txBody>
      </p:sp>
    </p:spTree>
    <p:extLst>
      <p:ext uri="{BB962C8B-B14F-4D97-AF65-F5344CB8AC3E}">
        <p14:creationId xmlns:p14="http://schemas.microsoft.com/office/powerpoint/2010/main" val="95740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C9DDE-9A99-4CBC-89EB-5697417BB47B}"/>
              </a:ext>
            </a:extLst>
          </p:cNvPr>
          <p:cNvSpPr>
            <a:spLocks noGrp="1"/>
          </p:cNvSpPr>
          <p:nvPr>
            <p:ph type="title"/>
          </p:nvPr>
        </p:nvSpPr>
        <p:spPr>
          <a:xfrm>
            <a:off x="1710714" y="159251"/>
            <a:ext cx="8770571" cy="734602"/>
          </a:xfrm>
          <a:solidFill>
            <a:schemeClr val="accent6">
              <a:lumMod val="40000"/>
              <a:lumOff val="60000"/>
            </a:schemeClr>
          </a:solidFill>
        </p:spPr>
        <p:txBody>
          <a:bodyPr>
            <a:normAutofit fontScale="90000"/>
          </a:bodyPr>
          <a:lstStyle/>
          <a:p>
            <a:pPr algn="ctr"/>
            <a:r>
              <a:rPr lang="en-US" dirty="0"/>
              <a:t>1 Corinthians 6:1-20</a:t>
            </a:r>
          </a:p>
        </p:txBody>
      </p:sp>
      <p:sp>
        <p:nvSpPr>
          <p:cNvPr id="3" name="Content Placeholder 2">
            <a:extLst>
              <a:ext uri="{FF2B5EF4-FFF2-40B4-BE49-F238E27FC236}">
                <a16:creationId xmlns:a16="http://schemas.microsoft.com/office/drawing/2014/main" id="{633E9AD5-BC78-4F86-90EB-5FC1116ED09A}"/>
              </a:ext>
            </a:extLst>
          </p:cNvPr>
          <p:cNvSpPr>
            <a:spLocks noGrp="1"/>
          </p:cNvSpPr>
          <p:nvPr>
            <p:ph idx="1"/>
          </p:nvPr>
        </p:nvSpPr>
        <p:spPr>
          <a:xfrm>
            <a:off x="143838" y="1017143"/>
            <a:ext cx="11805007" cy="5681608"/>
          </a:xfrm>
          <a:solidFill>
            <a:schemeClr val="accent6">
              <a:lumMod val="60000"/>
              <a:lumOff val="40000"/>
            </a:schemeClr>
          </a:solidFill>
        </p:spPr>
        <p:txBody>
          <a:bodyPr>
            <a:normAutofit/>
          </a:bodyPr>
          <a:lstStyle/>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Do ye not know that the saints shall judge the world?</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latin typeface="Georgia" panose="02040502050405020303" pitchFamily="18" charset="0"/>
                <a:ea typeface="Calibri" panose="020F0502020204030204" pitchFamily="34" charset="0"/>
                <a:cs typeface="Georgia" panose="02040502050405020303" pitchFamily="18" charset="0"/>
              </a:rPr>
              <a:t>…</a:t>
            </a: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Know ye not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shall judge angels</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how much more things that pertain to this life?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9</a:t>
            </a:r>
            <a:r>
              <a:rPr lang="x-none" sz="1800" dirty="0">
                <a:effectLst/>
                <a:latin typeface="Georgia" panose="02040502050405020303" pitchFamily="18" charset="0"/>
                <a:ea typeface="Calibri" panose="020F0502020204030204" pitchFamily="34" charset="0"/>
                <a:cs typeface="Georgia" panose="02040502050405020303" pitchFamily="18" charset="0"/>
              </a:rPr>
              <a:t>  Know ye not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unrighteous shall not inherit the kingdom of God</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b="1"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such were some of you: but ye are washed, but ye are sanctified, but ye are justified in the name of the Lord Jesus, and by the Spirit of our God.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13</a:t>
            </a:r>
            <a:r>
              <a:rPr lang="x-none" sz="1800" dirty="0">
                <a:effectLst/>
                <a:latin typeface="Georgia" panose="02040502050405020303" pitchFamily="18" charset="0"/>
                <a:ea typeface="Calibri" panose="020F0502020204030204" pitchFamily="34" charset="0"/>
                <a:cs typeface="Georgia" panose="02040502050405020303" pitchFamily="18" charset="0"/>
              </a:rPr>
              <a:t>  Meats for the belly, and the belly for meats: but God shall destroy both it and them. Now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body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not for fornication, but for the Lord; and the Lord for the body.</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15</a:t>
            </a:r>
            <a:r>
              <a:rPr lang="x-none" sz="1800" dirty="0">
                <a:effectLst/>
                <a:latin typeface="Georgia" panose="02040502050405020303" pitchFamily="18" charset="0"/>
                <a:ea typeface="Calibri" panose="020F0502020204030204" pitchFamily="34" charset="0"/>
                <a:cs typeface="Georgia" panose="02040502050405020303" pitchFamily="18" charset="0"/>
              </a:rPr>
              <a:t>  Know ye not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your bodies are the members of Christ</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latin typeface="Georgia" panose="02040502050405020303" pitchFamily="18" charset="0"/>
                <a:ea typeface="Calibri" panose="020F0502020204030204" pitchFamily="34" charset="0"/>
                <a:cs typeface="Georgia" panose="02040502050405020303" pitchFamily="18" charset="0"/>
              </a:rPr>
              <a:t>…</a:t>
            </a: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17</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 is joined unto the Lord is one spirit</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19</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latin typeface="Georgia" panose="02040502050405020303" pitchFamily="18" charset="0"/>
                <a:ea typeface="Calibri" panose="020F0502020204030204" pitchFamily="34" charset="0"/>
                <a:cs typeface="Georgia" panose="02040502050405020303" pitchFamily="18" charset="0"/>
              </a:rPr>
              <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your body is the temple of the Holy Spirit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which 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in you, which ye have of God, and ye are not your own</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lnSpc>
                <a:spcPct val="107000"/>
              </a:lnSpc>
              <a:spcBef>
                <a:spcPts val="0"/>
              </a:spcBef>
              <a:spcAft>
                <a:spcPts val="800"/>
              </a:spcAft>
            </a:pPr>
            <a:r>
              <a:rPr lang="en-US" sz="1800" dirty="0">
                <a:solidFill>
                  <a:srgbClr val="21828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20</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ye are bought with a price: therefore glorify God in your body, and in your spirit, which are God's</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045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C9DDE-9A99-4CBC-89EB-5697417BB47B}"/>
              </a:ext>
            </a:extLst>
          </p:cNvPr>
          <p:cNvSpPr>
            <a:spLocks noGrp="1"/>
          </p:cNvSpPr>
          <p:nvPr>
            <p:ph type="title"/>
          </p:nvPr>
        </p:nvSpPr>
        <p:spPr>
          <a:xfrm>
            <a:off x="1710714" y="159251"/>
            <a:ext cx="8770571" cy="734602"/>
          </a:xfrm>
          <a:solidFill>
            <a:schemeClr val="accent6">
              <a:lumMod val="40000"/>
              <a:lumOff val="60000"/>
            </a:schemeClr>
          </a:solidFill>
        </p:spPr>
        <p:txBody>
          <a:bodyPr>
            <a:normAutofit fontScale="90000"/>
          </a:bodyPr>
          <a:lstStyle/>
          <a:p>
            <a:pPr algn="ctr"/>
            <a:r>
              <a:rPr lang="en-US" dirty="0"/>
              <a:t>1 Corinthians 6:1-20</a:t>
            </a:r>
          </a:p>
        </p:txBody>
      </p:sp>
      <p:sp>
        <p:nvSpPr>
          <p:cNvPr id="3" name="Content Placeholder 2">
            <a:extLst>
              <a:ext uri="{FF2B5EF4-FFF2-40B4-BE49-F238E27FC236}">
                <a16:creationId xmlns:a16="http://schemas.microsoft.com/office/drawing/2014/main" id="{633E9AD5-BC78-4F86-90EB-5FC1116ED09A}"/>
              </a:ext>
            </a:extLst>
          </p:cNvPr>
          <p:cNvSpPr>
            <a:spLocks noGrp="1"/>
          </p:cNvSpPr>
          <p:nvPr>
            <p:ph idx="1"/>
          </p:nvPr>
        </p:nvSpPr>
        <p:spPr>
          <a:xfrm>
            <a:off x="1226049" y="1279135"/>
            <a:ext cx="9739901" cy="3395607"/>
          </a:xfrm>
          <a:solidFill>
            <a:schemeClr val="accent6">
              <a:lumMod val="60000"/>
              <a:lumOff val="40000"/>
            </a:schemeClr>
          </a:solidFill>
        </p:spPr>
        <p:txBody>
          <a:bodyPr>
            <a:norm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Some wrongs of brethren require some judgement from the ecclesia but the apostle reasons further, Transition: Our development in Love is only proportionate to letting the Lord dwell in us as willing, an holy habitat, a temple of righteousness, of purity of intention, of Love in thought, word, and deed.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69523FCA-FC0B-4641-8C90-A5ECC28FA1D7}"/>
              </a:ext>
            </a:extLst>
          </p:cNvPr>
          <p:cNvSpPr txBox="1"/>
          <p:nvPr/>
        </p:nvSpPr>
        <p:spPr>
          <a:xfrm>
            <a:off x="1323652" y="4836559"/>
            <a:ext cx="9544693" cy="1200329"/>
          </a:xfrm>
          <a:prstGeom prst="rect">
            <a:avLst/>
          </a:prstGeom>
          <a:solidFill>
            <a:srgbClr val="00B0F0"/>
          </a:solidFill>
        </p:spPr>
        <p:txBody>
          <a:bodyPr wrap="square" rtlCol="0">
            <a:spAutoFit/>
          </a:bodyPr>
          <a:lstStyle/>
          <a:p>
            <a:r>
              <a:rPr lang="en-US" sz="2400" b="1" dirty="0"/>
              <a:t>Necessary judging of the ecclesia teaches us at a Higher Level of how Love merges even into such things and keeps the whole “body”, the ecclesia, pure, holy...</a:t>
            </a:r>
          </a:p>
        </p:txBody>
      </p:sp>
    </p:spTree>
    <p:extLst>
      <p:ext uri="{BB962C8B-B14F-4D97-AF65-F5344CB8AC3E}">
        <p14:creationId xmlns:p14="http://schemas.microsoft.com/office/powerpoint/2010/main" val="169976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FC88-522D-4CBA-A714-4C2B5E09DED4}"/>
              </a:ext>
            </a:extLst>
          </p:cNvPr>
          <p:cNvSpPr>
            <a:spLocks noGrp="1"/>
          </p:cNvSpPr>
          <p:nvPr>
            <p:ph type="title"/>
          </p:nvPr>
        </p:nvSpPr>
        <p:spPr>
          <a:xfrm>
            <a:off x="1920240" y="390418"/>
            <a:ext cx="8770571" cy="708917"/>
          </a:xfrm>
          <a:solidFill>
            <a:schemeClr val="accent6">
              <a:lumMod val="20000"/>
              <a:lumOff val="8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7:1-40</a:t>
            </a:r>
            <a:endParaRPr lang="en-US" dirty="0"/>
          </a:p>
        </p:txBody>
      </p:sp>
      <p:sp>
        <p:nvSpPr>
          <p:cNvPr id="3" name="Content Placeholder 2">
            <a:extLst>
              <a:ext uri="{FF2B5EF4-FFF2-40B4-BE49-F238E27FC236}">
                <a16:creationId xmlns:a16="http://schemas.microsoft.com/office/drawing/2014/main" id="{1CEF44D4-5292-4513-BB0B-5622D6469CA9}"/>
              </a:ext>
            </a:extLst>
          </p:cNvPr>
          <p:cNvSpPr>
            <a:spLocks noGrp="1"/>
          </p:cNvSpPr>
          <p:nvPr>
            <p:ph idx="1"/>
          </p:nvPr>
        </p:nvSpPr>
        <p:spPr>
          <a:xfrm>
            <a:off x="729466" y="1223214"/>
            <a:ext cx="10931704" cy="5321423"/>
          </a:xfrm>
          <a:solidFill>
            <a:schemeClr val="accent6">
              <a:lumMod val="40000"/>
              <a:lumOff val="60000"/>
            </a:schemeClr>
          </a:solidFill>
        </p:spPr>
        <p:txBody>
          <a:bodyPr>
            <a:normAutofit/>
          </a:bodyPr>
          <a:lstStyle/>
          <a:p>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a:t>
            </a:r>
            <a:r>
              <a:rPr lang="x-none" sz="2000" dirty="0">
                <a:effectLst/>
                <a:latin typeface="Georgia" panose="02040502050405020303" pitchFamily="18" charset="0"/>
                <a:ea typeface="Calibri" panose="020F0502020204030204" pitchFamily="34" charset="0"/>
                <a:cs typeface="Georgia" panose="02040502050405020303" pitchFamily="18" charset="0"/>
              </a:rPr>
              <a:t>  Nevertheless, </a:t>
            </a:r>
            <a:r>
              <a:rPr lang="x-none" sz="20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to avoid</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fornication, let every man have his own wife</a:t>
            </a:r>
            <a:r>
              <a:rPr lang="x-none" sz="2000" dirty="0">
                <a:effectLst/>
                <a:latin typeface="Georgia" panose="02040502050405020303" pitchFamily="18" charset="0"/>
                <a:ea typeface="Calibri" panose="020F0502020204030204" pitchFamily="34" charset="0"/>
                <a:cs typeface="Georgia" panose="02040502050405020303" pitchFamily="18" charset="0"/>
              </a:rPr>
              <a:t>, and let every woman have her own husband.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19</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Circumcision is nothing, and uncircumcision is nothing, but the keeping of the commandments of God</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22</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he that is called in the Lord, </a:t>
            </a:r>
            <a:r>
              <a:rPr lang="x-none" sz="20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being</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 servant, is the Lord's freeman: likewise also he that is called, </a:t>
            </a:r>
            <a:r>
              <a:rPr lang="x-none" sz="20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being</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free, is Christ's servant.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32</a:t>
            </a:r>
            <a:r>
              <a:rPr lang="x-none" sz="2000" dirty="0">
                <a:effectLst/>
                <a:latin typeface="Georgia" panose="02040502050405020303" pitchFamily="18" charset="0"/>
                <a:ea typeface="Calibri" panose="020F0502020204030204" pitchFamily="34" charset="0"/>
                <a:cs typeface="Georgia" panose="02040502050405020303" pitchFamily="18" charset="0"/>
              </a:rPr>
              <a:t>  But I would have you without carefulness.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 is unmarried careth for the things that belong to the Lord, how he may please the Lord: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35</a:t>
            </a:r>
            <a:r>
              <a:rPr lang="x-none" sz="2000" dirty="0">
                <a:effectLst/>
                <a:latin typeface="Georgia" panose="02040502050405020303" pitchFamily="18" charset="0"/>
                <a:ea typeface="Calibri" panose="020F0502020204030204" pitchFamily="34" charset="0"/>
                <a:cs typeface="Georgia" panose="02040502050405020303" pitchFamily="18" charset="0"/>
              </a:rPr>
              <a:t>  And this I speak for your own profit; not that I may cast a snare upon you, but for that which is comely, and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that ye may attend upon the Lord without distraction</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3167960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FC88-522D-4CBA-A714-4C2B5E09DED4}"/>
              </a:ext>
            </a:extLst>
          </p:cNvPr>
          <p:cNvSpPr>
            <a:spLocks noGrp="1"/>
          </p:cNvSpPr>
          <p:nvPr>
            <p:ph type="title"/>
          </p:nvPr>
        </p:nvSpPr>
        <p:spPr>
          <a:xfrm>
            <a:off x="1889417" y="646988"/>
            <a:ext cx="8770571" cy="708917"/>
          </a:xfrm>
          <a:solidFill>
            <a:schemeClr val="accent6">
              <a:lumMod val="20000"/>
              <a:lumOff val="8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7:1-40</a:t>
            </a:r>
            <a:endParaRPr lang="en-US" dirty="0"/>
          </a:p>
        </p:txBody>
      </p:sp>
      <p:sp>
        <p:nvSpPr>
          <p:cNvPr id="3" name="Content Placeholder 2">
            <a:extLst>
              <a:ext uri="{FF2B5EF4-FFF2-40B4-BE49-F238E27FC236}">
                <a16:creationId xmlns:a16="http://schemas.microsoft.com/office/drawing/2014/main" id="{1CEF44D4-5292-4513-BB0B-5622D6469CA9}"/>
              </a:ext>
            </a:extLst>
          </p:cNvPr>
          <p:cNvSpPr>
            <a:spLocks noGrp="1"/>
          </p:cNvSpPr>
          <p:nvPr>
            <p:ph idx="1"/>
          </p:nvPr>
        </p:nvSpPr>
        <p:spPr>
          <a:xfrm>
            <a:off x="719192" y="2032305"/>
            <a:ext cx="10931704" cy="2118455"/>
          </a:xfrm>
          <a:solidFill>
            <a:schemeClr val="accent6">
              <a:lumMod val="40000"/>
              <a:lumOff val="60000"/>
            </a:schemeClr>
          </a:solidFill>
        </p:spPr>
        <p:txBody>
          <a:bodyPr>
            <a:norm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Earthly ties and loves and difficulties are considered in the light of righteousness Transition: where our first love is to be, in attending upon the Lord without distraction.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C993AA01-34C1-42C9-8C2D-0862EEFFAA35}"/>
              </a:ext>
            </a:extLst>
          </p:cNvPr>
          <p:cNvSpPr txBox="1"/>
          <p:nvPr/>
        </p:nvSpPr>
        <p:spPr>
          <a:xfrm>
            <a:off x="791111" y="4490681"/>
            <a:ext cx="10859785" cy="830997"/>
          </a:xfrm>
          <a:prstGeom prst="rect">
            <a:avLst/>
          </a:prstGeom>
          <a:solidFill>
            <a:srgbClr val="00B0F0"/>
          </a:solidFill>
        </p:spPr>
        <p:txBody>
          <a:bodyPr wrap="square" rtlCol="0">
            <a:spAutoFit/>
          </a:bodyPr>
          <a:lstStyle/>
          <a:p>
            <a:r>
              <a:rPr lang="en-US" sz="2400" b="1" dirty="0"/>
              <a:t>Righteousness in earthly things sets the heart to a Higher Level of How the Heart looking to the Lord may set its affections...</a:t>
            </a:r>
          </a:p>
        </p:txBody>
      </p:sp>
    </p:spTree>
    <p:extLst>
      <p:ext uri="{BB962C8B-B14F-4D97-AF65-F5344CB8AC3E}">
        <p14:creationId xmlns:p14="http://schemas.microsoft.com/office/powerpoint/2010/main" val="225990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2078-07CB-4167-978B-792C726EA394}"/>
              </a:ext>
            </a:extLst>
          </p:cNvPr>
          <p:cNvSpPr>
            <a:spLocks noGrp="1"/>
          </p:cNvSpPr>
          <p:nvPr>
            <p:ph type="title"/>
          </p:nvPr>
        </p:nvSpPr>
        <p:spPr>
          <a:xfrm>
            <a:off x="1879144" y="179798"/>
            <a:ext cx="8770571" cy="657178"/>
          </a:xfrm>
          <a:no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8:1-13</a:t>
            </a:r>
            <a:endParaRPr lang="en-US" dirty="0"/>
          </a:p>
        </p:txBody>
      </p:sp>
      <p:sp>
        <p:nvSpPr>
          <p:cNvPr id="3" name="Content Placeholder 2">
            <a:extLst>
              <a:ext uri="{FF2B5EF4-FFF2-40B4-BE49-F238E27FC236}">
                <a16:creationId xmlns:a16="http://schemas.microsoft.com/office/drawing/2014/main" id="{2587D300-7C6D-4080-87DF-7B0C79825251}"/>
              </a:ext>
            </a:extLst>
          </p:cNvPr>
          <p:cNvSpPr>
            <a:spLocks noGrp="1"/>
          </p:cNvSpPr>
          <p:nvPr>
            <p:ph idx="1"/>
          </p:nvPr>
        </p:nvSpPr>
        <p:spPr>
          <a:xfrm>
            <a:off x="739740" y="688369"/>
            <a:ext cx="10685124" cy="5989833"/>
          </a:xfrm>
          <a:solidFill>
            <a:schemeClr val="accent6">
              <a:lumMod val="60000"/>
              <a:lumOff val="40000"/>
            </a:schemeClr>
          </a:solidFill>
        </p:spPr>
        <p:txBody>
          <a:bodyPr>
            <a:normAutofit lnSpcReduction="10000"/>
          </a:bodyPr>
          <a:lstStyle/>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a:t>
            </a:r>
            <a:r>
              <a:rPr lang="x-none" sz="1800" dirty="0">
                <a:effectLst/>
                <a:latin typeface="Georgia" panose="02040502050405020303" pitchFamily="18" charset="0"/>
                <a:ea typeface="Calibri" panose="020F0502020204030204" pitchFamily="34" charset="0"/>
                <a:cs typeface="Georgia" panose="02040502050405020303" pitchFamily="18" charset="0"/>
              </a:rPr>
              <a:t>  Now as touching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things offered unto idols</a:t>
            </a:r>
            <a:r>
              <a:rPr lang="x-none" sz="1800" dirty="0">
                <a:effectLst/>
                <a:latin typeface="Georgia" panose="02040502050405020303" pitchFamily="18" charset="0"/>
                <a:ea typeface="Calibri" panose="020F0502020204030204" pitchFamily="34" charset="0"/>
                <a:cs typeface="Georgia" panose="02040502050405020303" pitchFamily="18" charset="0"/>
              </a:rPr>
              <a:t>, we know that we all have knowledge.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Knowledge puffeth up, but</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edifieth.</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a:t>
            </a:r>
            <a:r>
              <a:rPr lang="x-none" sz="1800" dirty="0">
                <a:effectLst/>
                <a:latin typeface="Georgia" panose="02040502050405020303" pitchFamily="18" charset="0"/>
                <a:ea typeface="Calibri" panose="020F0502020204030204" pitchFamily="34" charset="0"/>
                <a:cs typeface="Georgia" panose="02040502050405020303" pitchFamily="18" charset="0"/>
              </a:rPr>
              <a:t>  And </a:t>
            </a:r>
            <a:r>
              <a:rPr lang="x-none" sz="1800" b="1" dirty="0">
                <a:effectLst/>
                <a:latin typeface="Georgia" panose="02040502050405020303" pitchFamily="18" charset="0"/>
                <a:ea typeface="Calibri" panose="020F0502020204030204" pitchFamily="34" charset="0"/>
                <a:cs typeface="Georgia" panose="02040502050405020303" pitchFamily="18" charset="0"/>
              </a:rPr>
              <a:t>if any man think that he knoweth any thing, he knoweth nothing yet as he ought to know</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any man</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God, the same is known of him</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4</a:t>
            </a:r>
            <a:r>
              <a:rPr lang="x-none" sz="1800" dirty="0">
                <a:effectLst/>
                <a:latin typeface="Georgia" panose="02040502050405020303" pitchFamily="18" charset="0"/>
                <a:ea typeface="Calibri" panose="020F0502020204030204" pitchFamily="34" charset="0"/>
                <a:cs typeface="Georgia" panose="02040502050405020303" pitchFamily="18" charset="0"/>
              </a:rPr>
              <a:t>  As concerning therefore the eating of those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things that are offered in sacrifice unto idols</a:t>
            </a:r>
            <a:r>
              <a:rPr lang="x-none" sz="1800" dirty="0">
                <a:effectLst/>
                <a:latin typeface="Georgia" panose="02040502050405020303" pitchFamily="18" charset="0"/>
                <a:ea typeface="Calibri" panose="020F0502020204030204" pitchFamily="34" charset="0"/>
                <a:cs typeface="Georgia" panose="02040502050405020303" pitchFamily="18" charset="0"/>
              </a:rPr>
              <a:t>, we know that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 idol </a:t>
            </a:r>
            <a:r>
              <a:rPr lang="x-none" sz="1800" b="1"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nothing in the world, and that </a:t>
            </a:r>
            <a:r>
              <a:rPr lang="x-none" sz="1800" b="1"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there is</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none other God but one.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6</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to us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there is but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one God, the Father, of whom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are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all things, and we in him; and one Lord Jesus Christ, by whom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are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all things, and we by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9</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take heed lest by any means this liberty of yours become a stumblingblock to them that are weak</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13</a:t>
            </a:r>
            <a:r>
              <a:rPr lang="x-none" sz="1800" dirty="0">
                <a:effectLst/>
                <a:latin typeface="Georgia" panose="02040502050405020303" pitchFamily="18" charset="0"/>
                <a:ea typeface="Calibri" panose="020F0502020204030204" pitchFamily="34" charset="0"/>
                <a:cs typeface="Georgia" panose="02040502050405020303" pitchFamily="18" charset="0"/>
              </a:rPr>
              <a:t>  Wherefore,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meat make my brother to offend, I will eat no flesh while the world standeth, lest I make my brother to offend.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53284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2078-07CB-4167-978B-792C726EA394}"/>
              </a:ext>
            </a:extLst>
          </p:cNvPr>
          <p:cNvSpPr>
            <a:spLocks noGrp="1"/>
          </p:cNvSpPr>
          <p:nvPr>
            <p:ph type="title"/>
          </p:nvPr>
        </p:nvSpPr>
        <p:spPr>
          <a:xfrm>
            <a:off x="1879144" y="179798"/>
            <a:ext cx="8770571" cy="657178"/>
          </a:xfrm>
          <a:no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8:1-13</a:t>
            </a:r>
            <a:endParaRPr lang="en-US" dirty="0"/>
          </a:p>
        </p:txBody>
      </p:sp>
      <p:sp>
        <p:nvSpPr>
          <p:cNvPr id="3" name="Content Placeholder 2">
            <a:extLst>
              <a:ext uri="{FF2B5EF4-FFF2-40B4-BE49-F238E27FC236}">
                <a16:creationId xmlns:a16="http://schemas.microsoft.com/office/drawing/2014/main" id="{2587D300-7C6D-4080-87DF-7B0C79825251}"/>
              </a:ext>
            </a:extLst>
          </p:cNvPr>
          <p:cNvSpPr>
            <a:spLocks noGrp="1"/>
          </p:cNvSpPr>
          <p:nvPr>
            <p:ph idx="1"/>
          </p:nvPr>
        </p:nvSpPr>
        <p:spPr>
          <a:xfrm>
            <a:off x="739740" y="1345916"/>
            <a:ext cx="10685124" cy="1726058"/>
          </a:xfrm>
          <a:solidFill>
            <a:schemeClr val="accent6">
              <a:lumMod val="60000"/>
              <a:lumOff val="40000"/>
            </a:schemeClr>
          </a:solidFill>
        </p:spPr>
        <p:txBody>
          <a:bodyPr>
            <a:normAutofit lnSpcReduction="10000"/>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A concern expressed about violations of conscience transitions by the apostle as a lesson in how to sacrifice for a weaker brother or sister out of love, for their edification.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BA4FFB7B-3F73-4219-970A-FA34CC4184FB}"/>
              </a:ext>
            </a:extLst>
          </p:cNvPr>
          <p:cNvSpPr txBox="1"/>
          <p:nvPr/>
        </p:nvSpPr>
        <p:spPr>
          <a:xfrm>
            <a:off x="739740" y="3688422"/>
            <a:ext cx="10685124" cy="1569660"/>
          </a:xfrm>
          <a:prstGeom prst="rect">
            <a:avLst/>
          </a:prstGeom>
          <a:solidFill>
            <a:srgbClr val="00B0F0"/>
          </a:solidFill>
        </p:spPr>
        <p:txBody>
          <a:bodyPr wrap="square" rtlCol="0">
            <a:spAutoFit/>
          </a:bodyPr>
          <a:lstStyle/>
          <a:p>
            <a:r>
              <a:rPr lang="en-US" sz="2400" b="1" dirty="0"/>
              <a:t>The weaker need the sacrifice of the stronger is a great lesson in telling the Father we Love Him by trusting the help received was from Him and likewise for the stronger, that we could sacrifice for another who may be weaker</a:t>
            </a:r>
          </a:p>
        </p:txBody>
      </p:sp>
    </p:spTree>
    <p:extLst>
      <p:ext uri="{BB962C8B-B14F-4D97-AF65-F5344CB8AC3E}">
        <p14:creationId xmlns:p14="http://schemas.microsoft.com/office/powerpoint/2010/main" val="120985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AD53-B09F-4CC8-B65E-A66CD5E7A334}"/>
              </a:ext>
            </a:extLst>
          </p:cNvPr>
          <p:cNvSpPr>
            <a:spLocks noGrp="1"/>
          </p:cNvSpPr>
          <p:nvPr>
            <p:ph type="title"/>
          </p:nvPr>
        </p:nvSpPr>
        <p:spPr>
          <a:xfrm>
            <a:off x="1710714" y="128426"/>
            <a:ext cx="8770571" cy="585627"/>
          </a:xfrm>
          <a:solidFill>
            <a:schemeClr val="accent6">
              <a:lumMod val="20000"/>
              <a:lumOff val="80000"/>
            </a:schemeClr>
          </a:solidFill>
        </p:spPr>
        <p:txBody>
          <a:bodyPr>
            <a:normAutofit fontScale="90000"/>
          </a:bodyPr>
          <a:lstStyle/>
          <a:p>
            <a:pPr algn="ct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9:1-27</a:t>
            </a:r>
            <a:endParaRPr lang="en-US" dirty="0"/>
          </a:p>
        </p:txBody>
      </p:sp>
      <p:sp>
        <p:nvSpPr>
          <p:cNvPr id="3" name="Content Placeholder 2">
            <a:extLst>
              <a:ext uri="{FF2B5EF4-FFF2-40B4-BE49-F238E27FC236}">
                <a16:creationId xmlns:a16="http://schemas.microsoft.com/office/drawing/2014/main" id="{6481FD7D-9A1A-4BB9-ABCE-00397E776FD8}"/>
              </a:ext>
            </a:extLst>
          </p:cNvPr>
          <p:cNvSpPr>
            <a:spLocks noGrp="1"/>
          </p:cNvSpPr>
          <p:nvPr>
            <p:ph idx="1"/>
          </p:nvPr>
        </p:nvSpPr>
        <p:spPr>
          <a:xfrm>
            <a:off x="205483" y="811659"/>
            <a:ext cx="11671443" cy="5743254"/>
          </a:xfrm>
          <a:solidFill>
            <a:schemeClr val="accent6">
              <a:lumMod val="40000"/>
              <a:lumOff val="60000"/>
            </a:schemeClr>
          </a:solidFill>
        </p:spPr>
        <p:txBody>
          <a:bodyPr>
            <a:normAutofit lnSpcReduction="10000"/>
          </a:bodyPr>
          <a:lstStyle/>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9</a:t>
            </a:r>
            <a:r>
              <a:rPr lang="x-none" sz="1800" dirty="0">
                <a:effectLst/>
                <a:latin typeface="Georgia" panose="02040502050405020303" pitchFamily="18" charset="0"/>
                <a:ea typeface="Calibri" panose="020F0502020204030204" pitchFamily="34" charset="0"/>
                <a:cs typeface="Georgia" panose="02040502050405020303" pitchFamily="18" charset="0"/>
              </a:rPr>
              <a:t>  For it is written in the law of Moses,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Thou shalt not muzzle the mouth of the ox that treadeth out the corn</a:t>
            </a:r>
            <a:r>
              <a:rPr lang="x-none" sz="1800" dirty="0">
                <a:effectLst/>
                <a:latin typeface="Georgia" panose="02040502050405020303" pitchFamily="18" charset="0"/>
                <a:ea typeface="Calibri" panose="020F0502020204030204" pitchFamily="34" charset="0"/>
                <a:cs typeface="Georgia" panose="02040502050405020303" pitchFamily="18" charset="0"/>
              </a:rPr>
              <a:t>. Doth God take care for oxen?</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we have sown unto you spiritual things, </a:t>
            </a:r>
            <a:r>
              <a:rPr lang="x-none" sz="1800" b="1"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 it</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 great thing if we shall reap your carnal things?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14</a:t>
            </a:r>
            <a:r>
              <a:rPr lang="x-none" sz="1800" dirty="0">
                <a:effectLst/>
                <a:latin typeface="Georgia" panose="02040502050405020303" pitchFamily="18" charset="0"/>
                <a:ea typeface="Calibri" panose="020F0502020204030204" pitchFamily="34" charset="0"/>
                <a:cs typeface="Georgia" panose="02040502050405020303" pitchFamily="18" charset="0"/>
              </a:rPr>
              <a:t>  Even so hath the Lord ordained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they which preach the gospel should live of the gospel</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18</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What is my reward then?</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Verily</a:t>
            </a:r>
            <a:r>
              <a:rPr lang="x-none" sz="1800" dirty="0">
                <a:effectLst/>
                <a:latin typeface="Georgia" panose="02040502050405020303" pitchFamily="18" charset="0"/>
                <a:ea typeface="Calibri" panose="020F0502020204030204" pitchFamily="34" charset="0"/>
                <a:cs typeface="Georgia" panose="02040502050405020303" pitchFamily="18" charset="0"/>
              </a:rPr>
              <a:t> that, when I preach the gospel,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may make the gospel of Christ without charge, that I abuse not my power in the gospel.</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22</a:t>
            </a:r>
            <a:r>
              <a:rPr lang="x-none" sz="1800" dirty="0">
                <a:effectLst/>
                <a:latin typeface="Georgia" panose="02040502050405020303" pitchFamily="18" charset="0"/>
                <a:ea typeface="Calibri" panose="020F0502020204030204" pitchFamily="34" charset="0"/>
                <a:cs typeface="Georgia" panose="02040502050405020303" pitchFamily="18" charset="0"/>
              </a:rPr>
              <a:t>  To the weak became I as weak, that I might gain the weak: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am made all things to all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men,</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that I might by all means save some</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en-US" sz="1800" dirty="0">
                <a:solidFill>
                  <a:srgbClr val="218282"/>
                </a:solidFill>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24</a:t>
            </a:r>
            <a:r>
              <a:rPr lang="en-US" sz="1800" dirty="0">
                <a:effectLst/>
                <a:latin typeface="Georgia" panose="02040502050405020303" pitchFamily="18" charset="0"/>
                <a:ea typeface="Calibri" panose="020F0502020204030204" pitchFamily="34" charset="0"/>
                <a:cs typeface="Times New Roman" panose="02020603050405020304" pitchFamily="18" charset="0"/>
              </a:rPr>
              <a:t>  </a:t>
            </a:r>
            <a:r>
              <a:rPr lang="en-US" sz="18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Know ye not that they which run in a race run all, but one receiveth the prize? So run, that ye may obtain</a:t>
            </a:r>
          </a:p>
          <a:p>
            <a:r>
              <a:rPr lang="en-US" sz="1800" dirty="0">
                <a:solidFill>
                  <a:srgbClr val="218282"/>
                </a:solidFill>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27</a:t>
            </a:r>
            <a:r>
              <a:rPr lang="en-US" sz="1800" dirty="0">
                <a:effectLst/>
                <a:latin typeface="Georgia" panose="02040502050405020303" pitchFamily="18" charset="0"/>
                <a:ea typeface="Calibri" panose="020F0502020204030204" pitchFamily="34" charset="0"/>
                <a:cs typeface="Times New Roman" panose="02020603050405020304" pitchFamily="18" charset="0"/>
              </a:rPr>
              <a:t>  But </a:t>
            </a:r>
            <a:r>
              <a:rPr lang="en-US" sz="18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I keep under my body, and bring </a:t>
            </a:r>
            <a:r>
              <a:rPr lang="en-US" sz="1800" i="1" dirty="0">
                <a:solidFill>
                  <a:srgbClr val="757575"/>
                </a:solidFill>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it</a:t>
            </a:r>
            <a:r>
              <a:rPr lang="en-US" sz="18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 into subjection</a:t>
            </a:r>
            <a:r>
              <a:rPr lang="en-US" sz="1800" dirty="0">
                <a:effectLst/>
                <a:latin typeface="Georgia" panose="02040502050405020303" pitchFamily="18" charset="0"/>
                <a:ea typeface="Calibri" panose="020F0502020204030204" pitchFamily="34" charset="0"/>
                <a:cs typeface="Times New Roman" panose="02020603050405020304" pitchFamily="18" charset="0"/>
              </a:rPr>
              <a:t>: lest that by any means, when I have preached to others, I myself should be a castaway.</a:t>
            </a:r>
          </a:p>
          <a:p>
            <a:endParaRPr lang="en-US" dirty="0"/>
          </a:p>
        </p:txBody>
      </p:sp>
    </p:spTree>
    <p:extLst>
      <p:ext uri="{BB962C8B-B14F-4D97-AF65-F5344CB8AC3E}">
        <p14:creationId xmlns:p14="http://schemas.microsoft.com/office/powerpoint/2010/main" val="166155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A5DE-E431-460A-A183-854D2F401495}"/>
              </a:ext>
            </a:extLst>
          </p:cNvPr>
          <p:cNvSpPr>
            <a:spLocks noGrp="1"/>
          </p:cNvSpPr>
          <p:nvPr>
            <p:ph type="title"/>
          </p:nvPr>
        </p:nvSpPr>
        <p:spPr>
          <a:solidFill>
            <a:schemeClr val="accent6">
              <a:lumMod val="60000"/>
              <a:lumOff val="40000"/>
            </a:schemeClr>
          </a:solidFill>
        </p:spPr>
        <p:txBody>
          <a:bodyPr>
            <a:normAutofit fontScale="90000"/>
          </a:bodyPr>
          <a:lstStyle/>
          <a:p>
            <a:r>
              <a:rPr lang="en-US" dirty="0"/>
              <a:t>Paul’s corrections, advice, and lessons from his first epistle to the Corinthians</a:t>
            </a:r>
          </a:p>
        </p:txBody>
      </p:sp>
      <p:sp>
        <p:nvSpPr>
          <p:cNvPr id="3" name="Content Placeholder 2">
            <a:extLst>
              <a:ext uri="{FF2B5EF4-FFF2-40B4-BE49-F238E27FC236}">
                <a16:creationId xmlns:a16="http://schemas.microsoft.com/office/drawing/2014/main" id="{7B48DF16-97E3-4668-8FD6-613EDE5517F4}"/>
              </a:ext>
            </a:extLst>
          </p:cNvPr>
          <p:cNvSpPr>
            <a:spLocks noGrp="1"/>
          </p:cNvSpPr>
          <p:nvPr>
            <p:ph idx="1"/>
          </p:nvPr>
        </p:nvSpPr>
        <p:spPr>
          <a:xfrm>
            <a:off x="1920240" y="2781582"/>
            <a:ext cx="8770571" cy="3228800"/>
          </a:xfrm>
          <a:solidFill>
            <a:srgbClr val="00B0F0"/>
          </a:solidFill>
        </p:spPr>
        <p:txBody>
          <a:bodyPr>
            <a:normAutofit lnSpcReduction="10000"/>
          </a:bodyPr>
          <a:lstStyle/>
          <a:p>
            <a:r>
              <a:rPr lang="en-US" sz="2800" b="1" dirty="0"/>
              <a:t>First Twelve Chapters:</a:t>
            </a:r>
          </a:p>
          <a:p>
            <a:pPr marL="342900" indent="-342900">
              <a:buFont typeface="Arial" panose="020B0604020202020204" pitchFamily="34" charset="0"/>
              <a:buChar char="•"/>
            </a:pPr>
            <a:r>
              <a:rPr lang="en-US" sz="2400" b="1" dirty="0"/>
              <a:t>Problem </a:t>
            </a:r>
          </a:p>
          <a:p>
            <a:pPr marL="342900" indent="-342900">
              <a:buFont typeface="Arial" panose="020B0604020202020204" pitchFamily="34" charset="0"/>
              <a:buChar char="•"/>
            </a:pPr>
            <a:r>
              <a:rPr lang="en-US" sz="2400" b="1" dirty="0"/>
              <a:t>Solution</a:t>
            </a:r>
          </a:p>
          <a:p>
            <a:pPr marL="342900" indent="-342900">
              <a:buFont typeface="Arial" panose="020B0604020202020204" pitchFamily="34" charset="0"/>
              <a:buChar char="•"/>
            </a:pPr>
            <a:r>
              <a:rPr lang="en-US" sz="2400" b="1" dirty="0"/>
              <a:t>Higher Lesson</a:t>
            </a:r>
          </a:p>
          <a:p>
            <a:pPr marL="342900" indent="-342900">
              <a:buFont typeface="Arial" panose="020B0604020202020204" pitchFamily="34" charset="0"/>
              <a:buChar char="•"/>
            </a:pPr>
            <a:r>
              <a:rPr lang="en-US" sz="2400" b="1" dirty="0"/>
              <a:t>Underpinnings of Love</a:t>
            </a:r>
          </a:p>
        </p:txBody>
      </p:sp>
    </p:spTree>
    <p:extLst>
      <p:ext uri="{BB962C8B-B14F-4D97-AF65-F5344CB8AC3E}">
        <p14:creationId xmlns:p14="http://schemas.microsoft.com/office/powerpoint/2010/main" val="238660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AD53-B09F-4CC8-B65E-A66CD5E7A334}"/>
              </a:ext>
            </a:extLst>
          </p:cNvPr>
          <p:cNvSpPr>
            <a:spLocks noGrp="1"/>
          </p:cNvSpPr>
          <p:nvPr>
            <p:ph type="title"/>
          </p:nvPr>
        </p:nvSpPr>
        <p:spPr>
          <a:xfrm>
            <a:off x="1710714" y="128426"/>
            <a:ext cx="8770571" cy="585627"/>
          </a:xfrm>
          <a:solidFill>
            <a:schemeClr val="accent6">
              <a:lumMod val="20000"/>
              <a:lumOff val="80000"/>
            </a:schemeClr>
          </a:solidFill>
        </p:spPr>
        <p:txBody>
          <a:bodyPr>
            <a:normAutofit fontScale="90000"/>
          </a:bodyPr>
          <a:lstStyle/>
          <a:p>
            <a:pPr algn="ct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9:1-27</a:t>
            </a:r>
            <a:endParaRPr lang="en-US" dirty="0"/>
          </a:p>
        </p:txBody>
      </p:sp>
      <p:sp>
        <p:nvSpPr>
          <p:cNvPr id="3" name="Content Placeholder 2">
            <a:extLst>
              <a:ext uri="{FF2B5EF4-FFF2-40B4-BE49-F238E27FC236}">
                <a16:creationId xmlns:a16="http://schemas.microsoft.com/office/drawing/2014/main" id="{6481FD7D-9A1A-4BB9-ABCE-00397E776FD8}"/>
              </a:ext>
            </a:extLst>
          </p:cNvPr>
          <p:cNvSpPr>
            <a:spLocks noGrp="1"/>
          </p:cNvSpPr>
          <p:nvPr>
            <p:ph idx="1"/>
          </p:nvPr>
        </p:nvSpPr>
        <p:spPr>
          <a:xfrm>
            <a:off x="246580" y="1094200"/>
            <a:ext cx="11671443" cy="1926402"/>
          </a:xfrm>
          <a:solidFill>
            <a:schemeClr val="accent6">
              <a:lumMod val="40000"/>
              <a:lumOff val="60000"/>
            </a:schemeClr>
          </a:solidFill>
        </p:spPr>
        <p:txBody>
          <a:bodyPr>
            <a:normAutofit fontScale="92500" lnSpcReduction="10000"/>
          </a:bodyPr>
          <a:lstStyle/>
          <a:p>
            <a:r>
              <a:rPr lang="en-US" sz="3000" b="1" dirty="0">
                <a:effectLst/>
                <a:latin typeface="Calibri" panose="020F0502020204030204" pitchFamily="34" charset="0"/>
                <a:ea typeface="Calibri" panose="020F0502020204030204" pitchFamily="34" charset="0"/>
                <a:cs typeface="Times New Roman" panose="02020603050405020304" pitchFamily="18" charset="0"/>
              </a:rPr>
              <a:t>The ecclesia has the power to serve up gratitude offerings to the elders transitions to: elders have the right to sacrifice those love gifts on behalf of the brethren, an example of love.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5FE1DF57-FE84-46D7-A84C-BDD4EE4768AB}"/>
              </a:ext>
            </a:extLst>
          </p:cNvPr>
          <p:cNvSpPr txBox="1"/>
          <p:nvPr/>
        </p:nvSpPr>
        <p:spPr>
          <a:xfrm>
            <a:off x="739740" y="3688422"/>
            <a:ext cx="10685124" cy="1200329"/>
          </a:xfrm>
          <a:prstGeom prst="rect">
            <a:avLst/>
          </a:prstGeom>
          <a:solidFill>
            <a:srgbClr val="00B0F0"/>
          </a:solidFill>
        </p:spPr>
        <p:txBody>
          <a:bodyPr wrap="square" rtlCol="0">
            <a:spAutoFit/>
          </a:bodyPr>
          <a:lstStyle/>
          <a:p>
            <a:r>
              <a:rPr lang="en-US" sz="2400" b="1" dirty="0"/>
              <a:t>The servant that serves well to the spiritual needs of the brethren is worthy of reaping from them but refrains all, save love, to himself exemplify the Love of Christ.</a:t>
            </a:r>
          </a:p>
        </p:txBody>
      </p:sp>
    </p:spTree>
    <p:extLst>
      <p:ext uri="{BB962C8B-B14F-4D97-AF65-F5344CB8AC3E}">
        <p14:creationId xmlns:p14="http://schemas.microsoft.com/office/powerpoint/2010/main" val="2105288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36384-1D42-433D-A428-673918F528E0}"/>
              </a:ext>
            </a:extLst>
          </p:cNvPr>
          <p:cNvSpPr>
            <a:spLocks noGrp="1"/>
          </p:cNvSpPr>
          <p:nvPr>
            <p:ph type="title"/>
          </p:nvPr>
        </p:nvSpPr>
        <p:spPr>
          <a:xfrm>
            <a:off x="1710714" y="118152"/>
            <a:ext cx="8770571" cy="729034"/>
          </a:xfrm>
          <a:solidFill>
            <a:srgbClr val="00B0F0"/>
          </a:solidFill>
        </p:spPr>
        <p:txBody>
          <a:bodyPr>
            <a:normAutofit/>
          </a:bodyPr>
          <a:lstStyle/>
          <a:p>
            <a:pPr algn="ctr"/>
            <a:r>
              <a:rPr lang="x-none" sz="2800" dirty="0">
                <a:solidFill>
                  <a:schemeClr val="tx1"/>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chemeClr val="tx1"/>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chemeClr val="tx1"/>
                </a:solidFill>
                <a:effectLst/>
                <a:latin typeface="Georgia" panose="02040502050405020303" pitchFamily="18" charset="0"/>
                <a:ea typeface="Calibri" panose="020F0502020204030204" pitchFamily="34" charset="0"/>
                <a:cs typeface="Georgia" panose="02040502050405020303" pitchFamily="18" charset="0"/>
              </a:rPr>
              <a:t> 10:1-33</a:t>
            </a:r>
            <a:endParaRPr lang="en-US" sz="2800" dirty="0"/>
          </a:p>
        </p:txBody>
      </p:sp>
      <p:sp>
        <p:nvSpPr>
          <p:cNvPr id="3" name="Content Placeholder 2">
            <a:extLst>
              <a:ext uri="{FF2B5EF4-FFF2-40B4-BE49-F238E27FC236}">
                <a16:creationId xmlns:a16="http://schemas.microsoft.com/office/drawing/2014/main" id="{665EB748-D184-47DC-AC43-18849AD8D53D}"/>
              </a:ext>
            </a:extLst>
          </p:cNvPr>
          <p:cNvSpPr>
            <a:spLocks noGrp="1"/>
          </p:cNvSpPr>
          <p:nvPr>
            <p:ph idx="1"/>
          </p:nvPr>
        </p:nvSpPr>
        <p:spPr>
          <a:xfrm>
            <a:off x="71920" y="1006868"/>
            <a:ext cx="12031038" cy="5732980"/>
          </a:xfrm>
        </p:spPr>
        <p:txBody>
          <a:bodyPr>
            <a:normAutofit lnSpcReduction="10000"/>
          </a:bodyPr>
          <a:lstStyle/>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4</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did all drink the same spiritual drink: for they drank of that spiritual Rock that followed them: and that Rock was Christ.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5</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with many of them God was not well pleased: for they were overthrown</a:t>
            </a:r>
            <a:r>
              <a:rPr lang="en-US"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6</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Now these things were our examples, to the intent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should not lust after evil things</a:t>
            </a:r>
            <a:r>
              <a:rPr lang="en-US"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7</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Neither be ye idolaters</a:t>
            </a:r>
            <a:r>
              <a:rPr lang="en-US"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b="1"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8</a:t>
            </a:r>
            <a:r>
              <a:rPr lang="x-none" sz="1800" b="1"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Neither let us commit fornication</a:t>
            </a:r>
            <a:r>
              <a:rPr lang="x-none" sz="1800" dirty="0">
                <a:effectLst/>
                <a:latin typeface="Georgia" panose="02040502050405020303" pitchFamily="18" charset="0"/>
                <a:ea typeface="Calibri" panose="020F0502020204030204" pitchFamily="34" charset="0"/>
                <a:cs typeface="Georgia" panose="02040502050405020303" pitchFamily="18" charset="0"/>
              </a:rPr>
              <a:t>, as some of them committed, and fell</a:t>
            </a:r>
            <a:r>
              <a:rPr lang="en-US" sz="1800" dirty="0">
                <a:effectLst/>
                <a:latin typeface="Georgia" panose="02040502050405020303" pitchFamily="18" charset="0"/>
                <a:ea typeface="Calibri" panose="020F0502020204030204" pitchFamily="34" charset="0"/>
                <a:cs typeface="Georgia" panose="02040502050405020303" pitchFamily="18" charset="0"/>
              </a:rPr>
              <a:t>…</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9</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Neither let us tempt Christ</a:t>
            </a:r>
            <a:r>
              <a:rPr lang="x-none" sz="1800" dirty="0">
                <a:effectLst/>
                <a:latin typeface="Georgia" panose="02040502050405020303" pitchFamily="18" charset="0"/>
                <a:ea typeface="Calibri" panose="020F0502020204030204" pitchFamily="34" charset="0"/>
                <a:cs typeface="Georgia" panose="02040502050405020303" pitchFamily="18" charset="0"/>
              </a:rPr>
              <a:t>, as some of them also tempted, and were destroyed of serpents.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10</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Neither murmur</a:t>
            </a:r>
            <a:r>
              <a:rPr lang="x-none" sz="1800" dirty="0">
                <a:effectLst/>
                <a:latin typeface="Georgia" panose="02040502050405020303" pitchFamily="18" charset="0"/>
                <a:ea typeface="Calibri" panose="020F0502020204030204" pitchFamily="34" charset="0"/>
                <a:cs typeface="Georgia" panose="02040502050405020303" pitchFamily="18" charset="0"/>
              </a:rPr>
              <a:t> ye, as some of them also murmured, and were destroyed of the destroyer.</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Now all these things happened unto them for ensamples: and they are written for our admonition, upon whom the ends of the world are come.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u="sng"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12</a:t>
            </a:r>
            <a:r>
              <a:rPr lang="x-none" sz="1800" u="sng"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u="sng"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Wherefore let him that thinketh he standeth take heed lest he fall.</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Ye cannot drink</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cup of the Lord, and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cup of devils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ye cannot be partakers of the Lord's table, and of the table of devils</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349864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36384-1D42-433D-A428-673918F528E0}"/>
              </a:ext>
            </a:extLst>
          </p:cNvPr>
          <p:cNvSpPr>
            <a:spLocks noGrp="1"/>
          </p:cNvSpPr>
          <p:nvPr>
            <p:ph type="title"/>
          </p:nvPr>
        </p:nvSpPr>
        <p:spPr>
          <a:xfrm>
            <a:off x="1710714" y="118152"/>
            <a:ext cx="8770571" cy="729034"/>
          </a:xfrm>
          <a:solidFill>
            <a:schemeClr val="accent6">
              <a:lumMod val="40000"/>
              <a:lumOff val="60000"/>
            </a:schemeClr>
          </a:solidFill>
        </p:spPr>
        <p:txBody>
          <a:bodyPr>
            <a:normAutofit/>
          </a:bodyPr>
          <a:lstStyle/>
          <a:p>
            <a:pPr algn="ctr"/>
            <a:r>
              <a:rPr lang="x-none" sz="2800" dirty="0">
                <a:solidFill>
                  <a:schemeClr val="tx1"/>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chemeClr val="tx1"/>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chemeClr val="tx1"/>
                </a:solidFill>
                <a:effectLst/>
                <a:latin typeface="Georgia" panose="02040502050405020303" pitchFamily="18" charset="0"/>
                <a:ea typeface="Calibri" panose="020F0502020204030204" pitchFamily="34" charset="0"/>
                <a:cs typeface="Georgia" panose="02040502050405020303" pitchFamily="18" charset="0"/>
              </a:rPr>
              <a:t> 10:1-33</a:t>
            </a:r>
            <a:endParaRPr lang="en-US" sz="2800" dirty="0"/>
          </a:p>
        </p:txBody>
      </p:sp>
      <p:sp>
        <p:nvSpPr>
          <p:cNvPr id="3" name="Content Placeholder 2">
            <a:extLst>
              <a:ext uri="{FF2B5EF4-FFF2-40B4-BE49-F238E27FC236}">
                <a16:creationId xmlns:a16="http://schemas.microsoft.com/office/drawing/2014/main" id="{665EB748-D184-47DC-AC43-18849AD8D53D}"/>
              </a:ext>
            </a:extLst>
          </p:cNvPr>
          <p:cNvSpPr>
            <a:spLocks noGrp="1"/>
          </p:cNvSpPr>
          <p:nvPr>
            <p:ph idx="1"/>
          </p:nvPr>
        </p:nvSpPr>
        <p:spPr>
          <a:xfrm>
            <a:off x="1710714" y="1006868"/>
            <a:ext cx="8770571" cy="1890443"/>
          </a:xfrm>
          <a:solidFill>
            <a:schemeClr val="accent6">
              <a:lumMod val="60000"/>
              <a:lumOff val="40000"/>
            </a:schemeClr>
          </a:solidFill>
        </p:spPr>
        <p:txBody>
          <a:bodyPr>
            <a:normAutofit fontScale="92500"/>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The lessons of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grace ignored</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is one of lusting for evil things, transition: keep the heart always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prepared to partake</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Lord’s cup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and be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of his loaf</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for others to be saved by grace.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612EF6D5-1A83-4362-84D6-0F0AB3A99E74}"/>
              </a:ext>
            </a:extLst>
          </p:cNvPr>
          <p:cNvSpPr txBox="1"/>
          <p:nvPr/>
        </p:nvSpPr>
        <p:spPr>
          <a:xfrm>
            <a:off x="1710714" y="3268192"/>
            <a:ext cx="8770571" cy="1384995"/>
          </a:xfrm>
          <a:prstGeom prst="rect">
            <a:avLst/>
          </a:prstGeom>
          <a:solidFill>
            <a:srgbClr val="00B0F0"/>
          </a:solidFill>
        </p:spPr>
        <p:txBody>
          <a:bodyPr wrap="square" rtlCol="0">
            <a:spAutoFit/>
          </a:bodyPr>
          <a:lstStyle/>
          <a:p>
            <a:r>
              <a:rPr lang="en-US" sz="2800" b="1" dirty="0"/>
              <a:t>Learning for life is learning to see and live in the grace of God, the partaker of the giving loaf of Love...</a:t>
            </a:r>
          </a:p>
        </p:txBody>
      </p:sp>
    </p:spTree>
    <p:extLst>
      <p:ext uri="{BB962C8B-B14F-4D97-AF65-F5344CB8AC3E}">
        <p14:creationId xmlns:p14="http://schemas.microsoft.com/office/powerpoint/2010/main" val="1835372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49F3-0DFE-4A9A-B348-902D08763D0D}"/>
              </a:ext>
            </a:extLst>
          </p:cNvPr>
          <p:cNvSpPr>
            <a:spLocks noGrp="1"/>
          </p:cNvSpPr>
          <p:nvPr>
            <p:ph type="title"/>
          </p:nvPr>
        </p:nvSpPr>
        <p:spPr>
          <a:xfrm>
            <a:off x="1707289" y="226032"/>
            <a:ext cx="8770571" cy="729464"/>
          </a:xfrm>
          <a:solidFill>
            <a:schemeClr val="accent6">
              <a:lumMod val="20000"/>
              <a:lumOff val="80000"/>
            </a:schemeClr>
          </a:solidFill>
        </p:spPr>
        <p:txBody>
          <a:bodyPr>
            <a:normAutofit fontScale="90000"/>
          </a:bodyPr>
          <a:lstStyle/>
          <a:p>
            <a:pPr marL="0" marR="0" algn="ctr">
              <a:spcBef>
                <a:spcPts val="200"/>
              </a:spcBef>
              <a:spcAft>
                <a:spcPts val="200"/>
              </a:spcAft>
            </a:pP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11:1-34</a:t>
            </a:r>
            <a:endParaRPr lang="en-US" dirty="0"/>
          </a:p>
        </p:txBody>
      </p:sp>
      <p:sp>
        <p:nvSpPr>
          <p:cNvPr id="3" name="Content Placeholder 2">
            <a:extLst>
              <a:ext uri="{FF2B5EF4-FFF2-40B4-BE49-F238E27FC236}">
                <a16:creationId xmlns:a16="http://schemas.microsoft.com/office/drawing/2014/main" id="{9CC9B78F-8A63-46EB-AF9B-178F6DC31FAE}"/>
              </a:ext>
            </a:extLst>
          </p:cNvPr>
          <p:cNvSpPr>
            <a:spLocks noGrp="1"/>
          </p:cNvSpPr>
          <p:nvPr>
            <p:ph idx="1"/>
          </p:nvPr>
        </p:nvSpPr>
        <p:spPr>
          <a:xfrm>
            <a:off x="195209" y="1150706"/>
            <a:ext cx="11794733" cy="4674741"/>
          </a:xfrm>
          <a:solidFill>
            <a:schemeClr val="accent6">
              <a:lumMod val="60000"/>
              <a:lumOff val="40000"/>
            </a:schemeClr>
          </a:solidFill>
        </p:spPr>
        <p:txBody>
          <a:bodyPr/>
          <a:lstStyle/>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But I would have you know, that the head of every man is Christ; and the head of the woman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man; and the head of Christ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God</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18</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hear that there be divisions among you</a:t>
            </a:r>
            <a:r>
              <a:rPr lang="en-US" b="1" dirty="0">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20</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When ye come together therefore into one place, </a:t>
            </a:r>
            <a:r>
              <a:rPr lang="x-none" sz="1800" b="1"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this</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is not to eat the Lord's supper</a:t>
            </a:r>
            <a:endParaRPr lang="en-US" b="1" dirty="0">
              <a:highlight>
                <a:srgbClr val="FFFF00"/>
              </a:highligh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24</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when he had given thanks, he brake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and said, </a:t>
            </a:r>
            <a:r>
              <a:rPr lang="x-none" sz="1800" dirty="0">
                <a:solidFill>
                  <a:srgbClr val="DA3737"/>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Take, eat: this is my body, which is broken for you: this do in remembrance of me.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25</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After the same manner also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he took</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cup, when he had supped, saying, </a:t>
            </a:r>
            <a:r>
              <a:rPr lang="x-none" sz="1800" dirty="0">
                <a:solidFill>
                  <a:srgbClr val="DA3737"/>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This cup is the new testament in my blood: this do ye, as oft as ye drink</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in remembrance of me.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28</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But let a man examine himself, and so let him eat of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bread, and drink of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cup.</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1347135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49F3-0DFE-4A9A-B348-902D08763D0D}"/>
              </a:ext>
            </a:extLst>
          </p:cNvPr>
          <p:cNvSpPr>
            <a:spLocks noGrp="1"/>
          </p:cNvSpPr>
          <p:nvPr>
            <p:ph type="title"/>
          </p:nvPr>
        </p:nvSpPr>
        <p:spPr>
          <a:xfrm>
            <a:off x="1707289" y="226032"/>
            <a:ext cx="8770571" cy="729464"/>
          </a:xfrm>
          <a:solidFill>
            <a:schemeClr val="accent6">
              <a:lumMod val="20000"/>
              <a:lumOff val="80000"/>
            </a:schemeClr>
          </a:solidFill>
        </p:spPr>
        <p:txBody>
          <a:bodyPr>
            <a:normAutofit fontScale="90000"/>
          </a:bodyPr>
          <a:lstStyle/>
          <a:p>
            <a:pPr marL="0" marR="0" algn="ctr">
              <a:spcBef>
                <a:spcPts val="200"/>
              </a:spcBef>
              <a:spcAft>
                <a:spcPts val="200"/>
              </a:spcAft>
            </a:pP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11:1-34</a:t>
            </a:r>
            <a:endParaRPr lang="en-US" dirty="0"/>
          </a:p>
        </p:txBody>
      </p:sp>
      <p:sp>
        <p:nvSpPr>
          <p:cNvPr id="3" name="Content Placeholder 2">
            <a:extLst>
              <a:ext uri="{FF2B5EF4-FFF2-40B4-BE49-F238E27FC236}">
                <a16:creationId xmlns:a16="http://schemas.microsoft.com/office/drawing/2014/main" id="{9CC9B78F-8A63-46EB-AF9B-178F6DC31FAE}"/>
              </a:ext>
            </a:extLst>
          </p:cNvPr>
          <p:cNvSpPr>
            <a:spLocks noGrp="1"/>
          </p:cNvSpPr>
          <p:nvPr>
            <p:ph idx="1"/>
          </p:nvPr>
        </p:nvSpPr>
        <p:spPr>
          <a:xfrm>
            <a:off x="1707289" y="1150707"/>
            <a:ext cx="8770571" cy="2732924"/>
          </a:xfrm>
          <a:solidFill>
            <a:schemeClr val="accent6">
              <a:lumMod val="60000"/>
              <a:lumOff val="40000"/>
            </a:schemeClr>
          </a:solidFill>
        </p:spPr>
        <p:txBody>
          <a:bodyPr>
            <a:normAutofit fontScale="85000" lnSpcReduction="10000"/>
          </a:bodyPr>
          <a:lstStyle/>
          <a:p>
            <a:r>
              <a:rPr lang="en-US" sz="2600" b="1" dirty="0">
                <a:effectLst/>
                <a:latin typeface="Calibri" panose="020F0502020204030204" pitchFamily="34" charset="0"/>
                <a:ea typeface="Calibri" panose="020F0502020204030204" pitchFamily="34" charset="0"/>
                <a:cs typeface="Times New Roman" panose="02020603050405020304" pitchFamily="18" charset="0"/>
              </a:rPr>
              <a:t>The propriety of head coverings transitions to a very special picture of love between the heavenly Groom and his Bride which is meant to knit us together as does the Lord’s supper, another particular privilege meant in large part to keep us examining ourselves for this oneness of spirit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04C5CEE8-E797-41D5-8449-CF70D01D9580}"/>
              </a:ext>
            </a:extLst>
          </p:cNvPr>
          <p:cNvSpPr txBox="1"/>
          <p:nvPr/>
        </p:nvSpPr>
        <p:spPr>
          <a:xfrm>
            <a:off x="1710714" y="4249056"/>
            <a:ext cx="8770572" cy="954107"/>
          </a:xfrm>
          <a:prstGeom prst="rect">
            <a:avLst/>
          </a:prstGeom>
          <a:solidFill>
            <a:srgbClr val="00B0F0"/>
          </a:solidFill>
        </p:spPr>
        <p:txBody>
          <a:bodyPr wrap="square" rtlCol="0">
            <a:spAutoFit/>
          </a:bodyPr>
          <a:lstStyle/>
          <a:p>
            <a:r>
              <a:rPr lang="en-US" sz="2800" b="1" dirty="0"/>
              <a:t>The connections to our heavenly Bridegroom is an already active conversation about Love</a:t>
            </a:r>
          </a:p>
        </p:txBody>
      </p:sp>
    </p:spTree>
    <p:extLst>
      <p:ext uri="{BB962C8B-B14F-4D97-AF65-F5344CB8AC3E}">
        <p14:creationId xmlns:p14="http://schemas.microsoft.com/office/powerpoint/2010/main" val="3765164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ADDF-5A29-41D0-9714-B2A9E76269C2}"/>
              </a:ext>
            </a:extLst>
          </p:cNvPr>
          <p:cNvSpPr>
            <a:spLocks noGrp="1"/>
          </p:cNvSpPr>
          <p:nvPr>
            <p:ph type="title"/>
          </p:nvPr>
        </p:nvSpPr>
        <p:spPr>
          <a:xfrm>
            <a:off x="1176972" y="267496"/>
            <a:ext cx="9838056" cy="626724"/>
          </a:xfrm>
          <a:solidFill>
            <a:schemeClr val="accent6">
              <a:lumMod val="20000"/>
              <a:lumOff val="8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12:1-31</a:t>
            </a:r>
            <a:endParaRPr lang="en-US" dirty="0"/>
          </a:p>
        </p:txBody>
      </p:sp>
      <p:sp>
        <p:nvSpPr>
          <p:cNvPr id="3" name="Content Placeholder 2">
            <a:extLst>
              <a:ext uri="{FF2B5EF4-FFF2-40B4-BE49-F238E27FC236}">
                <a16:creationId xmlns:a16="http://schemas.microsoft.com/office/drawing/2014/main" id="{E851A9C1-ED93-4816-9424-A2CA97E9E62F}"/>
              </a:ext>
            </a:extLst>
          </p:cNvPr>
          <p:cNvSpPr>
            <a:spLocks noGrp="1"/>
          </p:cNvSpPr>
          <p:nvPr>
            <p:ph idx="1"/>
          </p:nvPr>
        </p:nvSpPr>
        <p:spPr>
          <a:xfrm>
            <a:off x="287676" y="986319"/>
            <a:ext cx="11743362" cy="5691883"/>
          </a:xfrm>
          <a:solidFill>
            <a:schemeClr val="accent6">
              <a:lumMod val="60000"/>
              <a:lumOff val="40000"/>
            </a:schemeClr>
          </a:solidFill>
        </p:spPr>
        <p:txBody>
          <a:bodyPr>
            <a:normAutofit/>
          </a:bodyPr>
          <a:lstStyle/>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 man speaking by the Spirit of God calleth Jesus accursed: and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no man can say that Jesus is the Lord, but by the Holy Spirit.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4</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Now there are diversities of gifts, but the same Spirit.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But all these worketh that one and the selfsame Spirit, dividing to every man severally</a:t>
            </a:r>
            <a:r>
              <a:rPr lang="en-US"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14</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the body is not one member, but many.</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18</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But now hath God set the members every one of them in the body, as it hath pleased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23</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those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members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of the body, which we think to be less honourable, upon these we bestow more abundant honour; and our uncomely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parts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have more abundant comeliness.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26</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whether one member suffer, all the members suffer with it; or one member be honoured, all the members rejoice with it.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31</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But covet earnestly the best gifts: and yet shew I unto you </a:t>
            </a:r>
            <a:r>
              <a:rPr lang="x-none" sz="1800" b="1" dirty="0">
                <a:solidFill>
                  <a:srgbClr val="FF0000"/>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a more excellent way</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255167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ADDF-5A29-41D0-9714-B2A9E76269C2}"/>
              </a:ext>
            </a:extLst>
          </p:cNvPr>
          <p:cNvSpPr>
            <a:spLocks noGrp="1"/>
          </p:cNvSpPr>
          <p:nvPr>
            <p:ph type="title"/>
          </p:nvPr>
        </p:nvSpPr>
        <p:spPr>
          <a:xfrm>
            <a:off x="1176972" y="267496"/>
            <a:ext cx="9838056" cy="626724"/>
          </a:xfrm>
          <a:solidFill>
            <a:schemeClr val="accent6">
              <a:lumMod val="20000"/>
              <a:lumOff val="8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12:1-31</a:t>
            </a:r>
            <a:endParaRPr lang="en-US" dirty="0"/>
          </a:p>
        </p:txBody>
      </p:sp>
      <p:sp>
        <p:nvSpPr>
          <p:cNvPr id="3" name="Content Placeholder 2">
            <a:extLst>
              <a:ext uri="{FF2B5EF4-FFF2-40B4-BE49-F238E27FC236}">
                <a16:creationId xmlns:a16="http://schemas.microsoft.com/office/drawing/2014/main" id="{E851A9C1-ED93-4816-9424-A2CA97E9E62F}"/>
              </a:ext>
            </a:extLst>
          </p:cNvPr>
          <p:cNvSpPr>
            <a:spLocks noGrp="1"/>
          </p:cNvSpPr>
          <p:nvPr>
            <p:ph idx="1"/>
          </p:nvPr>
        </p:nvSpPr>
        <p:spPr>
          <a:xfrm>
            <a:off x="224319" y="1291976"/>
            <a:ext cx="11743362" cy="1934110"/>
          </a:xfrm>
          <a:solidFill>
            <a:schemeClr val="accent6">
              <a:lumMod val="60000"/>
              <a:lumOff val="40000"/>
            </a:schemeClr>
          </a:solidFill>
        </p:spPr>
        <p: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A manifestation of the Spirit is given to each, all are for the uplift of the body and though these spiritual gifts are thus given, transition: the superior fruits of the Spirit called, “a more excellent way”…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6DD6044E-058B-4154-9597-BFEA278F3DB7}"/>
              </a:ext>
            </a:extLst>
          </p:cNvPr>
          <p:cNvSpPr txBox="1"/>
          <p:nvPr/>
        </p:nvSpPr>
        <p:spPr>
          <a:xfrm>
            <a:off x="503435" y="3760342"/>
            <a:ext cx="11291298" cy="954107"/>
          </a:xfrm>
          <a:prstGeom prst="rect">
            <a:avLst/>
          </a:prstGeom>
          <a:solidFill>
            <a:srgbClr val="00B0F0"/>
          </a:solidFill>
        </p:spPr>
        <p:txBody>
          <a:bodyPr wrap="square" rtlCol="0">
            <a:spAutoFit/>
          </a:bodyPr>
          <a:lstStyle/>
          <a:p>
            <a:r>
              <a:rPr lang="en-US" sz="2800" b="1" dirty="0"/>
              <a:t>It is not about the miracle in a moment but the miracle by grace for eternity, a much “more excellent way” indeed</a:t>
            </a:r>
            <a:r>
              <a:rPr lang="en-US" dirty="0"/>
              <a:t>.</a:t>
            </a:r>
          </a:p>
        </p:txBody>
      </p:sp>
    </p:spTree>
    <p:extLst>
      <p:ext uri="{BB962C8B-B14F-4D97-AF65-F5344CB8AC3E}">
        <p14:creationId xmlns:p14="http://schemas.microsoft.com/office/powerpoint/2010/main" val="1275933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1163478"/>
            <a:ext cx="8770571" cy="3651504"/>
          </a:xfrm>
          <a:solidFill>
            <a:schemeClr val="accent1">
              <a:lumMod val="20000"/>
              <a:lumOff val="80000"/>
            </a:schemeClr>
          </a:solidFill>
        </p:spPr>
        <p:txBody>
          <a:bodyPr>
            <a:normAutofit fontScale="92500" lnSpcReduction="20000"/>
          </a:bodyPr>
          <a:lstStyle/>
          <a:p>
            <a:r>
              <a:rPr lang="x-none" sz="1800" b="1"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13:1 ASV</a:t>
            </a:r>
            <a:r>
              <a:rPr lang="x-none" sz="1800" b="1"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If I speak with the tongues of men and of angels, but have not love, I am become sounding brass, or a clanging cymbal.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Gal 5:14 KJV</a:t>
            </a:r>
            <a:r>
              <a:rPr lang="x-none" sz="1800" dirty="0">
                <a:effectLst/>
                <a:latin typeface="Georgia" panose="02040502050405020303" pitchFamily="18" charset="0"/>
                <a:ea typeface="Calibri" panose="020F0502020204030204" pitchFamily="34" charset="0"/>
                <a:cs typeface="Georgia" panose="02040502050405020303" pitchFamily="18" charset="0"/>
              </a:rPr>
              <a:t>  For all the law is fulfilled in one word,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even</a:t>
            </a:r>
            <a:r>
              <a:rPr lang="x-none" sz="1800" dirty="0">
                <a:effectLst/>
                <a:latin typeface="Georgia" panose="02040502050405020303" pitchFamily="18" charset="0"/>
                <a:ea typeface="Calibri" panose="020F0502020204030204" pitchFamily="34" charset="0"/>
                <a:cs typeface="Georgia" panose="02040502050405020303" pitchFamily="18" charset="0"/>
              </a:rPr>
              <a:t> in this; Thou shalt love thy neighbour as thyself.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Gal 5:15 KJV</a:t>
            </a:r>
            <a:r>
              <a:rPr lang="x-none" sz="1800" dirty="0">
                <a:effectLst/>
                <a:latin typeface="Georgia" panose="02040502050405020303" pitchFamily="18" charset="0"/>
                <a:ea typeface="Calibri" panose="020F0502020204030204" pitchFamily="34" charset="0"/>
                <a:cs typeface="Georgia" panose="02040502050405020303" pitchFamily="18" charset="0"/>
              </a:rPr>
              <a:t>  But if ye bite and devour one another, take heed that ye be not consumed one of another.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Eph 4:15 KJV</a:t>
            </a:r>
            <a:r>
              <a:rPr lang="x-none" sz="1800" dirty="0">
                <a:effectLst/>
                <a:latin typeface="Georgia" panose="02040502050405020303" pitchFamily="18" charset="0"/>
                <a:ea typeface="Calibri" panose="020F0502020204030204" pitchFamily="34" charset="0"/>
                <a:cs typeface="Georgia" panose="02040502050405020303" pitchFamily="18" charset="0"/>
              </a:rPr>
              <a:t>  But speaking the truth in love, may grow up into him in all things, which is the head,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even</a:t>
            </a:r>
            <a:r>
              <a:rPr lang="x-none" sz="1800" dirty="0">
                <a:effectLst/>
                <a:latin typeface="Georgia" panose="02040502050405020303" pitchFamily="18" charset="0"/>
                <a:ea typeface="Calibri" panose="020F0502020204030204" pitchFamily="34" charset="0"/>
                <a:cs typeface="Georgia" panose="02040502050405020303" pitchFamily="18" charset="0"/>
              </a:rPr>
              <a:t>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Georgia" panose="02040502050405020303" pitchFamily="18" charset="0"/>
                <a:ea typeface="Calibri" panose="020F0502020204030204" pitchFamily="34" charset="0"/>
                <a:cs typeface="Georgia" panose="02040502050405020303" pitchFamily="18" charset="0"/>
              </a:rPr>
              <a:t>Our words, no matter how lofty, are not essential to us, or perhaps to even the hearer, </a:t>
            </a:r>
            <a:r>
              <a:rPr lang="en-US" sz="1800" b="1" dirty="0">
                <a:effectLst/>
                <a:latin typeface="Georgia" panose="02040502050405020303" pitchFamily="18" charset="0"/>
                <a:ea typeface="Calibri" panose="020F0502020204030204" pitchFamily="34" charset="0"/>
                <a:cs typeface="Georgia" panose="02040502050405020303" pitchFamily="18" charset="0"/>
              </a:rPr>
              <a:t>unless </a:t>
            </a:r>
            <a:r>
              <a:rPr lang="en-US" sz="1800" dirty="0">
                <a:effectLst/>
                <a:latin typeface="Georgia" panose="02040502050405020303" pitchFamily="18" charset="0"/>
                <a:ea typeface="Calibri" panose="020F0502020204030204" pitchFamily="34" charset="0"/>
                <a:cs typeface="Georgia" panose="02040502050405020303" pitchFamily="18" charset="0"/>
              </a:rPr>
              <a:t>they arise out of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5870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844039" y="1527545"/>
            <a:ext cx="8770571" cy="3651504"/>
          </a:xfrm>
          <a:solidFill>
            <a:schemeClr val="accent1">
              <a:lumMod val="20000"/>
              <a:lumOff val="80000"/>
            </a:schemeClr>
          </a:solidFill>
        </p:spPr>
        <p:txBody>
          <a:bodyPr>
            <a:normAutofit fontScale="92500"/>
          </a:bodyPr>
          <a:lstStyle/>
          <a:p>
            <a:pPr marL="0" marR="0">
              <a:lnSpc>
                <a:spcPct val="107000"/>
              </a:lnSpc>
              <a:spcBef>
                <a:spcPts val="200"/>
              </a:spcBef>
              <a:spcAft>
                <a:spcPts val="200"/>
              </a:spcAft>
            </a:pPr>
            <a:r>
              <a:rPr lang="x-none" sz="1800" b="1"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13:2 ASV</a:t>
            </a:r>
            <a:r>
              <a:rPr lang="x-none" sz="1800" b="1"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And if I have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the gift of</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prophecy, and know all mysteries and all knowledge; and if I have all faith, so as to remove mountains, but have not love, I am nothing.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Col 2:2 KJV</a:t>
            </a:r>
            <a:r>
              <a:rPr lang="x-none" sz="1800" dirty="0">
                <a:effectLst/>
                <a:latin typeface="Georgia" panose="02040502050405020303" pitchFamily="18" charset="0"/>
                <a:ea typeface="Calibri" panose="020F0502020204030204" pitchFamily="34" charset="0"/>
                <a:cs typeface="Georgia" panose="02040502050405020303" pitchFamily="18" charset="0"/>
              </a:rPr>
              <a:t>  That their hearts might be comforted, being knit together in love, and unto all riches of the full assurance of understanding, to the acknowledgement of the mystery of God, and of the Father, and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Love must be in the ingredients of all we do. We are to think in Love… We are to Live Love, exude it, be inseparable from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3636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408057" y="1099335"/>
            <a:ext cx="9539342" cy="5255016"/>
          </a:xfrm>
          <a:solidFill>
            <a:schemeClr val="accent2">
              <a:lumMod val="20000"/>
              <a:lumOff val="80000"/>
            </a:schemeClr>
          </a:solidFill>
        </p:spPr>
        <p:txBody>
          <a:bodyPr>
            <a:normAutofit/>
          </a:bodyPr>
          <a:lstStyle/>
          <a:p>
            <a:pPr marL="0" marR="0">
              <a:lnSpc>
                <a:spcPct val="107000"/>
              </a:lnSpc>
              <a:spcBef>
                <a:spcPts val="200"/>
              </a:spcBef>
              <a:spcAft>
                <a:spcPts val="200"/>
              </a:spcAft>
            </a:pPr>
            <a:r>
              <a:rPr lang="x-none" sz="1800" b="1"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13:3 ASV</a:t>
            </a:r>
            <a:r>
              <a:rPr lang="x-none" sz="1800" b="1"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And if I bestow all my goods to feed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the poor</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and if I give my body to be burned, but have not love, it profiteth me nothing.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Joh 15:13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Greater love hath no man than this, that a man lay down his life for his friends.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Act 3:6 KJV</a:t>
            </a:r>
            <a:r>
              <a:rPr lang="x-none" sz="1800" dirty="0">
                <a:effectLst/>
                <a:latin typeface="Georgia" panose="02040502050405020303" pitchFamily="18" charset="0"/>
                <a:ea typeface="Calibri" panose="020F0502020204030204" pitchFamily="34" charset="0"/>
                <a:cs typeface="Georgia" panose="02040502050405020303" pitchFamily="18" charset="0"/>
              </a:rPr>
              <a:t>  Then Peter said, Silver and gold have I none; but </a:t>
            </a:r>
            <a:r>
              <a:rPr lang="x-none" sz="1800" b="1" dirty="0">
                <a:effectLst/>
                <a:latin typeface="Georgia" panose="02040502050405020303" pitchFamily="18" charset="0"/>
                <a:ea typeface="Calibri" panose="020F0502020204030204" pitchFamily="34" charset="0"/>
                <a:cs typeface="Georgia" panose="02040502050405020303" pitchFamily="18" charset="0"/>
              </a:rPr>
              <a:t>such as I have</a:t>
            </a:r>
            <a:r>
              <a:rPr lang="x-none" sz="1800" dirty="0">
                <a:effectLst/>
                <a:latin typeface="Georgia" panose="02040502050405020303" pitchFamily="18" charset="0"/>
                <a:ea typeface="Calibri" panose="020F0502020204030204" pitchFamily="34" charset="0"/>
                <a:cs typeface="Georgia" panose="02040502050405020303" pitchFamily="18" charset="0"/>
              </a:rPr>
              <a:t> give I thee: In the name of Jesus Christ of Nazareth rise up and 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1Pe 1:22 </a:t>
            </a:r>
            <a:r>
              <a:rPr lang="en-US"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a:t>
            </a:r>
            <a:r>
              <a:rPr lang="en-US" sz="1800"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effectLs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one another with a </a:t>
            </a:r>
            <a:r>
              <a:rPr lang="x-none" sz="1800" i="1" dirty="0">
                <a:effectLst/>
                <a:latin typeface="Georgia" panose="02040502050405020303" pitchFamily="18" charset="0"/>
                <a:ea typeface="Calibri" panose="020F0502020204030204" pitchFamily="34" charset="0"/>
                <a:cs typeface="Georgia" panose="02040502050405020303" pitchFamily="18" charset="0"/>
              </a:rPr>
              <a:t>pure heart fervently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Georgia" panose="02040502050405020303" pitchFamily="18" charset="0"/>
                <a:ea typeface="Calibri" panose="020F0502020204030204" pitchFamily="34" charset="0"/>
                <a:cs typeface="Georgia" panose="02040502050405020303" pitchFamily="18" charset="0"/>
              </a:rPr>
              <a:t>Love is </a:t>
            </a:r>
            <a:r>
              <a:rPr lang="en-US" sz="1800" b="1" i="1" dirty="0">
                <a:effectLst/>
                <a:latin typeface="Georgia" panose="02040502050405020303" pitchFamily="18" charset="0"/>
                <a:ea typeface="Calibri" panose="020F0502020204030204" pitchFamily="34" charset="0"/>
                <a:cs typeface="Georgia" panose="02040502050405020303" pitchFamily="18" charset="0"/>
              </a:rPr>
              <a:t>in</a:t>
            </a:r>
            <a:r>
              <a:rPr lang="en-US" sz="1800" b="1" dirty="0">
                <a:effectLst/>
                <a:latin typeface="Georgia" panose="02040502050405020303" pitchFamily="18" charset="0"/>
                <a:ea typeface="Calibri" panose="020F0502020204030204" pitchFamily="34" charset="0"/>
                <a:cs typeface="Georgia" panose="02040502050405020303" pitchFamily="18" charset="0"/>
              </a:rPr>
              <a:t> </a:t>
            </a:r>
            <a:r>
              <a:rPr lang="en-US" sz="1800" b="1" i="1" dirty="0">
                <a:effectLst/>
                <a:latin typeface="Georgia" panose="02040502050405020303" pitchFamily="18" charset="0"/>
                <a:ea typeface="Calibri" panose="020F0502020204030204" pitchFamily="34" charset="0"/>
                <a:cs typeface="Georgia" panose="02040502050405020303" pitchFamily="18" charset="0"/>
              </a:rPr>
              <a:t>the giving</a:t>
            </a:r>
            <a:r>
              <a:rPr lang="en-US" sz="1800" dirty="0">
                <a:effectLst/>
                <a:latin typeface="Georgia" panose="02040502050405020303" pitchFamily="18" charset="0"/>
                <a:ea typeface="Calibri" panose="020F0502020204030204" pitchFamily="34" charset="0"/>
                <a:cs typeface="Georgia" panose="02040502050405020303" pitchFamily="18" charset="0"/>
              </a:rPr>
              <a:t> the Love of God from the giver’s heart. Otherwise, empty is the heavenly bank account for lack of this treasure.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8045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D579-9AF9-49EE-A8E5-FE59DBBE4B8B}"/>
              </a:ext>
            </a:extLst>
          </p:cNvPr>
          <p:cNvSpPr>
            <a:spLocks noGrp="1"/>
          </p:cNvSpPr>
          <p:nvPr>
            <p:ph type="title"/>
          </p:nvPr>
        </p:nvSpPr>
        <p:spPr>
          <a:xfrm>
            <a:off x="1920240" y="267128"/>
            <a:ext cx="8770571" cy="739525"/>
          </a:xfrm>
          <a:solidFill>
            <a:schemeClr val="accent6">
              <a:lumMod val="60000"/>
              <a:lumOff val="40000"/>
            </a:schemeClr>
          </a:solidFill>
        </p:spPr>
        <p:txBody>
          <a:bodyPr>
            <a:normAutofit/>
          </a:bodyPr>
          <a:lstStyle/>
          <a:p>
            <a:pPr algn="ctr"/>
            <a:r>
              <a:rPr lang="en-US" sz="2800" dirty="0"/>
              <a:t>1 Corinthians 1:1-31</a:t>
            </a:r>
          </a:p>
        </p:txBody>
      </p:sp>
      <p:sp>
        <p:nvSpPr>
          <p:cNvPr id="3" name="Content Placeholder 2">
            <a:extLst>
              <a:ext uri="{FF2B5EF4-FFF2-40B4-BE49-F238E27FC236}">
                <a16:creationId xmlns:a16="http://schemas.microsoft.com/office/drawing/2014/main" id="{8680B14A-A49B-44F5-8CF7-AF3FEFBCF389}"/>
              </a:ext>
            </a:extLst>
          </p:cNvPr>
          <p:cNvSpPr>
            <a:spLocks noGrp="1"/>
          </p:cNvSpPr>
          <p:nvPr>
            <p:ph idx="1"/>
          </p:nvPr>
        </p:nvSpPr>
        <p:spPr>
          <a:xfrm>
            <a:off x="1920239" y="1345915"/>
            <a:ext cx="8770571" cy="5157627"/>
          </a:xfrm>
          <a:solidFill>
            <a:schemeClr val="accent6">
              <a:lumMod val="60000"/>
              <a:lumOff val="40000"/>
            </a:schemeClr>
          </a:solidFill>
        </p:spPr>
        <p:txBody>
          <a:bodyPr/>
          <a:lstStyle/>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10</a:t>
            </a:r>
            <a:r>
              <a:rPr lang="x-none" sz="1800" dirty="0">
                <a:effectLst/>
                <a:latin typeface="Georgia" panose="02040502050405020303" pitchFamily="18" charset="0"/>
                <a:ea typeface="Calibri" panose="020F0502020204030204" pitchFamily="34" charset="0"/>
                <a:cs typeface="Georgia" panose="02040502050405020303" pitchFamily="18" charset="0"/>
              </a:rPr>
              <a:t>  Now I beseech you, brethren, by the name of our Lord Jesus Christ, that ye all speak the same thing, and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there be no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divisions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among you</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that</a:t>
            </a:r>
            <a:r>
              <a:rPr lang="x-none" sz="1800" dirty="0">
                <a:effectLst/>
                <a:latin typeface="Georgia" panose="02040502050405020303" pitchFamily="18" charset="0"/>
                <a:ea typeface="Calibri" panose="020F0502020204030204" pitchFamily="34" charset="0"/>
                <a:cs typeface="Georgia" panose="02040502050405020303" pitchFamily="18" charset="0"/>
              </a:rPr>
              <a:t> ye be perfectly joined together in the same mind and in the same judgment.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19</a:t>
            </a:r>
            <a:r>
              <a:rPr lang="x-none" sz="1800" dirty="0">
                <a:effectLst/>
                <a:latin typeface="Georgia" panose="02040502050405020303" pitchFamily="18" charset="0"/>
                <a:ea typeface="Calibri" panose="020F0502020204030204" pitchFamily="34" charset="0"/>
                <a:cs typeface="Georgia" panose="02040502050405020303" pitchFamily="18" charset="0"/>
              </a:rPr>
              <a:t>  For it is written,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will destroy the wisdom of the wise</a:t>
            </a:r>
            <a:r>
              <a:rPr lang="x-none" sz="1800" dirty="0">
                <a:effectLst/>
                <a:latin typeface="Georgia" panose="02040502050405020303" pitchFamily="18" charset="0"/>
                <a:ea typeface="Calibri" panose="020F0502020204030204" pitchFamily="34" charset="0"/>
                <a:cs typeface="Georgia" panose="02040502050405020303" pitchFamily="18" charset="0"/>
              </a:rPr>
              <a:t>, and will bring to nothing the understanding of the prudent.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27</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God hath chosen the foolish things of the world to confound the wise</a:t>
            </a:r>
            <a:r>
              <a:rPr lang="x-none" sz="1800" dirty="0">
                <a:effectLst/>
                <a:latin typeface="Georgia" panose="02040502050405020303" pitchFamily="18" charset="0"/>
                <a:ea typeface="Calibri" panose="020F0502020204030204" pitchFamily="34" charset="0"/>
                <a:cs typeface="Georgia" panose="02040502050405020303" pitchFamily="18" charset="0"/>
              </a:rPr>
              <a:t>; and God hath chosen the weak things of the world to confound the things which are mighty;</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31</a:t>
            </a:r>
            <a:r>
              <a:rPr lang="x-none" sz="1800" dirty="0">
                <a:effectLst/>
                <a:latin typeface="Georgia" panose="02040502050405020303" pitchFamily="18" charset="0"/>
                <a:ea typeface="Calibri" panose="020F0502020204030204" pitchFamily="34" charset="0"/>
                <a:cs typeface="Georgia" panose="02040502050405020303" pitchFamily="18" charset="0"/>
              </a:rPr>
              <a:t>  That, according as it is written,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 glorieth, let him glory in the Lord</a:t>
            </a:r>
            <a:r>
              <a:rPr lang="en-US"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dirty="0"/>
          </a:p>
        </p:txBody>
      </p:sp>
    </p:spTree>
    <p:extLst>
      <p:ext uri="{BB962C8B-B14F-4D97-AF65-F5344CB8AC3E}">
        <p14:creationId xmlns:p14="http://schemas.microsoft.com/office/powerpoint/2010/main" val="745691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1335640"/>
            <a:ext cx="8770571" cy="4828854"/>
          </a:xfrm>
          <a:solidFill>
            <a:schemeClr val="accent2">
              <a:lumMod val="20000"/>
              <a:lumOff val="80000"/>
            </a:schemeClr>
          </a:solidFill>
        </p:spPr>
        <p:txBody>
          <a:bodyPr>
            <a:normAutofit fontScale="92500" lnSpcReduction="10000"/>
          </a:bodyPr>
          <a:lstStyle/>
          <a:p>
            <a:pPr marL="0" marR="0">
              <a:lnSpc>
                <a:spcPct val="107000"/>
              </a:lnSpc>
              <a:spcBef>
                <a:spcPts val="200"/>
              </a:spcBef>
              <a:spcAft>
                <a:spcPts val="200"/>
              </a:spcAft>
            </a:pPr>
            <a:r>
              <a:rPr lang="x-none" sz="1800" b="1"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13:4 ASV</a:t>
            </a:r>
            <a:r>
              <a:rPr lang="x-none" sz="1800" b="1"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Love suffereth long,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and</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is kind; love envieth not; love vaunteth not itself, is not puffed 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Eph 4:2 KJV</a:t>
            </a:r>
            <a:r>
              <a:rPr lang="x-none" sz="1800" dirty="0">
                <a:effectLst/>
                <a:latin typeface="Georgia" panose="02040502050405020303" pitchFamily="18" charset="0"/>
                <a:ea typeface="Calibri" panose="020F0502020204030204" pitchFamily="34" charset="0"/>
                <a:cs typeface="Georgia" panose="02040502050405020303" pitchFamily="18" charset="0"/>
              </a:rPr>
              <a:t>  With all lowliness and meekness, with longsuffering, forbearing one another in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10:13 KJV</a:t>
            </a:r>
            <a:r>
              <a:rPr lang="x-none" sz="1800" dirty="0">
                <a:effectLst/>
                <a:latin typeface="Georgia" panose="02040502050405020303" pitchFamily="18" charset="0"/>
                <a:ea typeface="Calibri" panose="020F0502020204030204" pitchFamily="34" charset="0"/>
                <a:cs typeface="Georgia" panose="02040502050405020303" pitchFamily="18" charset="0"/>
              </a:rPr>
              <a:t>  There hath no temptation taken you but such as is common to man: but God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is</a:t>
            </a:r>
            <a:r>
              <a:rPr lang="x-none" sz="1800" dirty="0">
                <a:effectLst/>
                <a:latin typeface="Georgia" panose="02040502050405020303" pitchFamily="18" charset="0"/>
                <a:ea typeface="Calibri" panose="020F0502020204030204" pitchFamily="34" charset="0"/>
                <a:cs typeface="Georgia" panose="02040502050405020303" pitchFamily="18" charset="0"/>
              </a:rPr>
              <a:t> faithful, who will not suffer you to be tempted above that ye are able; but will with the temptation also make a way to escape, that ye may be able to bear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He took our heads in his hands and gently lifted our vision upward.</a:t>
            </a:r>
          </a:p>
          <a:p>
            <a:r>
              <a:rPr lang="en-US" sz="1800" b="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Love is taking from what he has shown us and filling another’s heart</a:t>
            </a:r>
            <a:r>
              <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28499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1335640"/>
            <a:ext cx="8770571" cy="4828854"/>
          </a:xfrm>
          <a:solidFill>
            <a:schemeClr val="accent4">
              <a:lumMod val="40000"/>
              <a:lumOff val="60000"/>
            </a:schemeClr>
          </a:solidFill>
        </p:spPr>
        <p:txBody>
          <a:bodyPr>
            <a:normAutofit/>
          </a:bodyPr>
          <a:lstStyle/>
          <a:p>
            <a:pPr marL="0" marR="0">
              <a:lnSpc>
                <a:spcPct val="107000"/>
              </a:lnSpc>
              <a:spcBef>
                <a:spcPts val="200"/>
              </a:spcBef>
              <a:spcAft>
                <a:spcPts val="200"/>
              </a:spcAft>
            </a:pP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1Co 13:5 ASV  </a:t>
            </a:r>
            <a:r>
              <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[Love]…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doth not behave itself unseemly, seeketh not its own, is not provoked, taketh not account of evil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Php 4:8 KJV</a:t>
            </a:r>
            <a:r>
              <a:rPr lang="x-none" sz="1800" dirty="0">
                <a:effectLst/>
                <a:latin typeface="Georgia" panose="02040502050405020303" pitchFamily="18" charset="0"/>
                <a:ea typeface="Calibri" panose="020F0502020204030204" pitchFamily="34" charset="0"/>
                <a:cs typeface="Georgia" panose="02040502050405020303" pitchFamily="18" charset="0"/>
              </a:rPr>
              <a:t>  Finally, brethren, whatsoever things are true, whatsoever things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are</a:t>
            </a:r>
            <a:r>
              <a:rPr lang="x-none" sz="1800" dirty="0">
                <a:effectLst/>
                <a:latin typeface="Georgia" panose="02040502050405020303" pitchFamily="18" charset="0"/>
                <a:ea typeface="Calibri" panose="020F0502020204030204" pitchFamily="34" charset="0"/>
                <a:cs typeface="Georgia" panose="02040502050405020303" pitchFamily="18" charset="0"/>
              </a:rPr>
              <a:t> honest, whatsoever things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are</a:t>
            </a:r>
            <a:r>
              <a:rPr lang="x-none" sz="1800" dirty="0">
                <a:effectLst/>
                <a:latin typeface="Georgia" panose="02040502050405020303" pitchFamily="18" charset="0"/>
                <a:ea typeface="Calibri" panose="020F0502020204030204" pitchFamily="34" charset="0"/>
                <a:cs typeface="Georgia" panose="02040502050405020303" pitchFamily="18" charset="0"/>
              </a:rPr>
              <a:t> just, whatsoever things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are</a:t>
            </a:r>
            <a:r>
              <a:rPr lang="x-none" sz="1800" dirty="0">
                <a:effectLst/>
                <a:latin typeface="Georgia" panose="02040502050405020303" pitchFamily="18" charset="0"/>
                <a:ea typeface="Calibri" panose="020F0502020204030204" pitchFamily="34" charset="0"/>
                <a:cs typeface="Georgia" panose="02040502050405020303" pitchFamily="18" charset="0"/>
              </a:rPr>
              <a:t> pure, whatsoever things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are</a:t>
            </a:r>
            <a:r>
              <a:rPr lang="x-none" sz="1800" dirty="0">
                <a:effectLst/>
                <a:latin typeface="Georgia" panose="02040502050405020303" pitchFamily="18" charset="0"/>
                <a:ea typeface="Calibri" panose="020F0502020204030204" pitchFamily="34" charset="0"/>
                <a:cs typeface="Georgia" panose="02040502050405020303" pitchFamily="18" charset="0"/>
              </a:rPr>
              <a:t> lovely, whatsoever things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are</a:t>
            </a:r>
            <a:r>
              <a:rPr lang="x-none" sz="1800" dirty="0">
                <a:effectLst/>
                <a:latin typeface="Georgia" panose="02040502050405020303" pitchFamily="18" charset="0"/>
                <a:ea typeface="Calibri" panose="020F0502020204030204" pitchFamily="34" charset="0"/>
                <a:cs typeface="Georgia" panose="02040502050405020303" pitchFamily="18" charset="0"/>
              </a:rPr>
              <a:t> of good report; if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there be</a:t>
            </a:r>
            <a:r>
              <a:rPr lang="x-none" sz="1800" dirty="0">
                <a:effectLst/>
                <a:latin typeface="Georgia" panose="02040502050405020303" pitchFamily="18" charset="0"/>
                <a:ea typeface="Calibri" panose="020F0502020204030204" pitchFamily="34" charset="0"/>
                <a:cs typeface="Georgia" panose="02040502050405020303" pitchFamily="18" charset="0"/>
              </a:rPr>
              <a:t> any virtue, and if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there be</a:t>
            </a:r>
            <a:r>
              <a:rPr lang="x-none" sz="1800" dirty="0">
                <a:effectLst/>
                <a:latin typeface="Georgia" panose="02040502050405020303" pitchFamily="18" charset="0"/>
                <a:ea typeface="Calibri" panose="020F0502020204030204" pitchFamily="34" charset="0"/>
                <a:cs typeface="Georgia" panose="02040502050405020303" pitchFamily="18" charset="0"/>
              </a:rPr>
              <a:t> any praise, think on these things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Joh 1:16 KJV</a:t>
            </a:r>
            <a:r>
              <a:rPr lang="x-none" sz="1800" dirty="0">
                <a:effectLst/>
                <a:latin typeface="Georgia" panose="02040502050405020303" pitchFamily="18" charset="0"/>
                <a:ea typeface="Calibri" panose="020F0502020204030204" pitchFamily="34" charset="0"/>
                <a:cs typeface="Georgia" panose="02040502050405020303" pitchFamily="18" charset="0"/>
              </a:rPr>
              <a:t>  And of his fulness have all we received, and grace for grace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r>
              <a:rPr lang="en-US" sz="1800" dirty="0">
                <a:effectLst/>
                <a:latin typeface="Georgia" panose="02040502050405020303" pitchFamily="18" charset="0"/>
                <a:ea typeface="Calibri" panose="020F0502020204030204" pitchFamily="34" charset="0"/>
                <a:cs typeface="Georgia" panose="02040502050405020303" pitchFamily="18" charset="0"/>
              </a:rPr>
              <a:t>. God is Love. We walk in love. Let us </a:t>
            </a:r>
            <a:r>
              <a:rPr lang="en-US" sz="1800" i="1" dirty="0">
                <a:effectLst/>
                <a:latin typeface="Georgia" panose="02040502050405020303" pitchFamily="18" charset="0"/>
                <a:ea typeface="Calibri" panose="020F0502020204030204" pitchFamily="34" charset="0"/>
                <a:cs typeface="Georgia" panose="02040502050405020303" pitchFamily="18" charset="0"/>
              </a:rPr>
              <a:t>depart </a:t>
            </a:r>
            <a:r>
              <a:rPr lang="en-US" sz="1800" dirty="0">
                <a:effectLst/>
                <a:latin typeface="Georgia" panose="02040502050405020303" pitchFamily="18" charset="0"/>
                <a:ea typeface="Calibri" panose="020F0502020204030204" pitchFamily="34" charset="0"/>
                <a:cs typeface="Georgia" panose="02040502050405020303" pitchFamily="18" charset="0"/>
              </a:rPr>
              <a:t>all other spirits.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09672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1335640"/>
            <a:ext cx="8770571" cy="4828854"/>
          </a:xfrm>
          <a:solidFill>
            <a:schemeClr val="tx2">
              <a:lumMod val="25000"/>
              <a:lumOff val="75000"/>
            </a:schemeClr>
          </a:solidFill>
        </p:spPr>
        <p:txBody>
          <a:bodyPr>
            <a:normAutofit/>
          </a:bodyPr>
          <a:lstStyle/>
          <a:p>
            <a:pPr marL="0" marR="0">
              <a:lnSpc>
                <a:spcPct val="107000"/>
              </a:lnSpc>
              <a:spcBef>
                <a:spcPts val="200"/>
              </a:spcBef>
              <a:spcAft>
                <a:spcPts val="200"/>
              </a:spcAft>
            </a:pP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1Co 13:6 ASV  </a:t>
            </a:r>
            <a:r>
              <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[Love]…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rejoiceth not in unrighteousness, but rejoiceth with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Heb 4:16 </a:t>
            </a:r>
            <a:r>
              <a:rPr lang="x-none" sz="1800" dirty="0">
                <a:effectLst/>
                <a:latin typeface="Georgia" panose="02040502050405020303" pitchFamily="18" charset="0"/>
                <a:ea typeface="Calibri" panose="020F0502020204030204" pitchFamily="34" charset="0"/>
                <a:cs typeface="Georgia" panose="02040502050405020303" pitchFamily="18" charset="0"/>
              </a:rPr>
              <a:t>Let us therefore come boldly unto the throne of grace, that we may obtain mercy, and find grace to help in time of need.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2Co 5:14 KJV</a:t>
            </a:r>
            <a:r>
              <a:rPr lang="x-none" sz="1800" dirty="0">
                <a:effectLst/>
                <a:latin typeface="Georgia" panose="02040502050405020303" pitchFamily="18" charset="0"/>
                <a:ea typeface="Calibri" panose="020F0502020204030204" pitchFamily="34" charset="0"/>
                <a:cs typeface="Georgia" panose="02040502050405020303" pitchFamily="18" charset="0"/>
              </a:rPr>
              <a:t>  For the love of Christ </a:t>
            </a:r>
            <a:r>
              <a:rPr lang="x-none" sz="1800" b="1" i="1" dirty="0">
                <a:effectLst/>
                <a:latin typeface="Georgia" panose="02040502050405020303" pitchFamily="18" charset="0"/>
                <a:ea typeface="Calibri" panose="020F0502020204030204" pitchFamily="34" charset="0"/>
                <a:cs typeface="Georgia" panose="02040502050405020303" pitchFamily="18" charset="0"/>
              </a:rPr>
              <a:t>constraineth </a:t>
            </a:r>
            <a:r>
              <a:rPr lang="x-none" sz="1800" dirty="0">
                <a:effectLst/>
                <a:latin typeface="Georgia" panose="02040502050405020303" pitchFamily="18" charset="0"/>
                <a:ea typeface="Calibri" panose="020F0502020204030204" pitchFamily="34" charset="0"/>
                <a:cs typeface="Georgia" panose="02040502050405020303" pitchFamily="18" charset="0"/>
              </a:rPr>
              <a:t>us</a:t>
            </a:r>
            <a:r>
              <a:rPr lang="en-US" sz="1800" dirty="0">
                <a:effectLst/>
                <a:latin typeface="Georgia" panose="02040502050405020303" pitchFamily="18" charset="0"/>
                <a:ea typeface="Calibri" panose="020F0502020204030204" pitchFamily="34" charset="0"/>
                <a:cs typeface="Georgia" panose="02040502050405020303" pitchFamily="18" charset="0"/>
              </a:rPr>
              <a:t>…</a:t>
            </a:r>
          </a:p>
          <a:p>
            <a:r>
              <a:rPr lang="en-US" sz="1800" dirty="0">
                <a:effectLst/>
                <a:latin typeface="Georgia" panose="02040502050405020303" pitchFamily="18" charset="0"/>
                <a:ea typeface="Calibri" panose="020F0502020204030204" pitchFamily="34" charset="0"/>
                <a:cs typeface="Georgia" panose="02040502050405020303" pitchFamily="18" charset="0"/>
              </a:rPr>
              <a:t>What is this </a:t>
            </a:r>
            <a:r>
              <a:rPr lang="en-US" sz="1800" b="1" dirty="0">
                <a:effectLst/>
                <a:latin typeface="Georgia" panose="02040502050405020303" pitchFamily="18" charset="0"/>
                <a:ea typeface="Calibri" panose="020F0502020204030204" pitchFamily="34" charset="0"/>
                <a:cs typeface="Georgia" panose="02040502050405020303" pitchFamily="18" charset="0"/>
              </a:rPr>
              <a:t>truth</a:t>
            </a:r>
            <a:r>
              <a:rPr lang="en-US" sz="1800" dirty="0">
                <a:effectLst/>
                <a:latin typeface="Georgia" panose="02040502050405020303" pitchFamily="18" charset="0"/>
                <a:ea typeface="Calibri" panose="020F0502020204030204" pitchFamily="34" charset="0"/>
                <a:cs typeface="Georgia" panose="02040502050405020303" pitchFamily="18" charset="0"/>
              </a:rPr>
              <a:t> </a:t>
            </a:r>
            <a:r>
              <a:rPr lang="en-US" sz="1800" b="1" i="1" dirty="0">
                <a:effectLst/>
                <a:latin typeface="Georgia" panose="02040502050405020303" pitchFamily="18" charset="0"/>
                <a:ea typeface="Calibri" panose="020F0502020204030204" pitchFamily="34" charset="0"/>
                <a:cs typeface="Georgia" panose="02040502050405020303" pitchFamily="18" charset="0"/>
              </a:rPr>
              <a:t>which by love</a:t>
            </a:r>
            <a:r>
              <a:rPr lang="en-US" sz="1800" dirty="0">
                <a:effectLst/>
                <a:latin typeface="Georgia" panose="02040502050405020303" pitchFamily="18" charset="0"/>
                <a:ea typeface="Calibri" panose="020F0502020204030204" pitchFamily="34" charset="0"/>
                <a:cs typeface="Georgia" panose="02040502050405020303" pitchFamily="18" charset="0"/>
              </a:rPr>
              <a:t> rejoices our hearts? It is that which is given us by the divine influence of God working in our consecrated hearts: Grace building on grace so that we are free to bring our lives into the sacrifice of love</a:t>
            </a:r>
            <a:r>
              <a:rPr lang="en-US" dirty="0">
                <a:latin typeface="Georgia" panose="02040502050405020303" pitchFamily="18" charset="0"/>
                <a:ea typeface="Calibri" panose="020F0502020204030204" pitchFamily="34" charset="0"/>
                <a:cs typeface="Georgia" panose="02040502050405020303" pitchFamily="18" charset="0"/>
              </a:rPr>
              <a:t> with joy</a:t>
            </a:r>
            <a:endParaRPr lang="en-US" dirty="0"/>
          </a:p>
        </p:txBody>
      </p:sp>
    </p:spTree>
    <p:extLst>
      <p:ext uri="{BB962C8B-B14F-4D97-AF65-F5344CB8AC3E}">
        <p14:creationId xmlns:p14="http://schemas.microsoft.com/office/powerpoint/2010/main" val="759263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1417834"/>
            <a:ext cx="8770571" cy="4746660"/>
          </a:xfrm>
          <a:solidFill>
            <a:schemeClr val="accent1">
              <a:lumMod val="20000"/>
              <a:lumOff val="80000"/>
            </a:schemeClr>
          </a:solidFill>
        </p:spPr>
        <p:txBody>
          <a:bodyPr>
            <a:normAutofit/>
          </a:bodyPr>
          <a:lstStyle/>
          <a:p>
            <a:pPr marL="0" marR="0">
              <a:lnSpc>
                <a:spcPct val="107000"/>
              </a:lnSpc>
              <a:spcBef>
                <a:spcPts val="200"/>
              </a:spcBef>
              <a:spcAft>
                <a:spcPts val="200"/>
              </a:spcAft>
            </a:pP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1Co 13:7 ASV  </a:t>
            </a:r>
            <a:r>
              <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[Love]…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beareth all things, believeth all things, hopeth all things, endureth all things.</a:t>
            </a:r>
            <a:endPar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1Pe 4:8 Wey </a:t>
            </a:r>
            <a:r>
              <a:rPr lang="x-none" sz="1800" dirty="0">
                <a:effectLst/>
                <a:latin typeface="Georgia" panose="02040502050405020303" pitchFamily="18" charset="0"/>
                <a:ea typeface="Calibri" panose="020F0502020204030204" pitchFamily="34" charset="0"/>
                <a:cs typeface="Georgia" panose="02040502050405020303" pitchFamily="18" charset="0"/>
              </a:rPr>
              <a:t>Above all continue to love one another fervently, for love throws a veil over a multitude of faults.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Joh 16:27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For the Father himself loveth you, because ye have loved me, and have believed that I came out from God.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Rom 8:25 KJV</a:t>
            </a:r>
            <a:r>
              <a:rPr lang="x-none" sz="1800" dirty="0">
                <a:effectLst/>
                <a:latin typeface="Georgia" panose="02040502050405020303" pitchFamily="18" charset="0"/>
                <a:ea typeface="Calibri" panose="020F0502020204030204" pitchFamily="34" charset="0"/>
                <a:cs typeface="Georgia" panose="02040502050405020303" pitchFamily="18" charset="0"/>
              </a:rPr>
              <a:t>  But if we hope for that we see not,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then</a:t>
            </a:r>
            <a:r>
              <a:rPr lang="x-none" sz="1800" dirty="0">
                <a:effectLst/>
                <a:latin typeface="Georgia" panose="02040502050405020303" pitchFamily="18" charset="0"/>
                <a:ea typeface="Calibri" panose="020F0502020204030204" pitchFamily="34" charset="0"/>
                <a:cs typeface="Georgia" panose="02040502050405020303" pitchFamily="18" charset="0"/>
              </a:rPr>
              <a:t> do we with patience wait for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200"/>
              </a:spcAft>
            </a:pPr>
            <a:r>
              <a:rPr lang="en-US"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2Ti 2:12 </a:t>
            </a:r>
            <a:r>
              <a:rPr lang="en-US" sz="18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Diaglott</a:t>
            </a:r>
            <a:r>
              <a:rPr lang="en-US"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-NT</a:t>
            </a:r>
            <a:r>
              <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  if we endure patiently [persevere, suffer, continue on], also we shall reign with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God hath promised and we believe. The long history of His blessings upon us is attached to that which is yet to come, indelibly written now in the hearts of the begotten of God…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832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920239" y="164818"/>
            <a:ext cx="8770571" cy="934517"/>
          </a:xfrm>
        </p:spPr>
        <p:txBody>
          <a:bodyPr>
            <a:normAutofit fontScale="90000"/>
          </a:bodyPr>
          <a:lstStyle/>
          <a:p>
            <a:r>
              <a:rPr lang="en-US" dirty="0"/>
              <a:t>“</a:t>
            </a:r>
            <a:r>
              <a:rPr lang="en-US" sz="4000" dirty="0"/>
              <a:t>A 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212350" y="1410128"/>
            <a:ext cx="10048125" cy="4037744"/>
          </a:xfrm>
          <a:solidFill>
            <a:schemeClr val="accent3">
              <a:lumMod val="20000"/>
              <a:lumOff val="80000"/>
            </a:schemeClr>
          </a:solidFill>
        </p:spPr>
        <p:txBody>
          <a:bodyPr>
            <a:normAutofit/>
          </a:bodyPr>
          <a:lstStyle/>
          <a:p>
            <a:pPr marL="0" marR="0">
              <a:lnSpc>
                <a:spcPct val="107000"/>
              </a:lnSpc>
              <a:spcBef>
                <a:spcPts val="200"/>
              </a:spcBef>
              <a:spcAft>
                <a:spcPts val="200"/>
              </a:spcAft>
            </a:pP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1Co 13:8 ASV  Love never faileth: but whether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there be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prophecies, they shall be done away; whether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there be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tongues, they shall cease; whether </a:t>
            </a:r>
            <a:r>
              <a:rPr lang="x-none" sz="1800" b="1" i="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there be</a:t>
            </a:r>
            <a:r>
              <a:rPr lang="x-none"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 knowledge, it shall be done away.</a:t>
            </a:r>
            <a:endPar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07000"/>
              </a:lnSpc>
              <a:spcBef>
                <a:spcPts val="200"/>
              </a:spcBef>
              <a:spcAft>
                <a:spcPts val="200"/>
              </a:spcAft>
            </a:pPr>
            <a:endParaRPr lang="en-US" sz="1800" b="1" dirty="0">
              <a:solidFill>
                <a:srgbClr val="2E74B5"/>
              </a:solidFill>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13:13 CEV</a:t>
            </a:r>
            <a:r>
              <a:rPr lang="x-none" sz="1800" dirty="0">
                <a:effectLst/>
                <a:latin typeface="Georgia" panose="02040502050405020303" pitchFamily="18" charset="0"/>
                <a:ea typeface="Calibri" panose="020F0502020204030204" pitchFamily="34" charset="0"/>
                <a:cs typeface="Georgia" panose="02040502050405020303" pitchFamily="18" charset="0"/>
              </a:rPr>
              <a:t>  For now there are faith, hope, and love. But of these three, the greatest is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2Pe 3:13 GW</a:t>
            </a:r>
            <a:r>
              <a:rPr lang="x-none" sz="1800" dirty="0">
                <a:effectLst/>
                <a:latin typeface="Georgia" panose="02040502050405020303" pitchFamily="18" charset="0"/>
                <a:ea typeface="Calibri" panose="020F0502020204030204" pitchFamily="34" charset="0"/>
                <a:cs typeface="Georgia" panose="02040502050405020303" pitchFamily="18" charset="0"/>
              </a:rPr>
              <a:t>  But we look forward to what God has promised-a new heaven and a new earth-a place where everything that has God's approval lives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Psa 31:23 KJV</a:t>
            </a:r>
            <a:r>
              <a:rPr lang="x-none" sz="1800" dirty="0">
                <a:effectLst/>
                <a:latin typeface="Georgia" panose="02040502050405020303" pitchFamily="18" charset="0"/>
                <a:ea typeface="Calibri" panose="020F0502020204030204" pitchFamily="34" charset="0"/>
                <a:cs typeface="Georgia" panose="02040502050405020303" pitchFamily="18" charset="0"/>
              </a:rPr>
              <a:t>  O love the LORD, all ye his saints: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for</a:t>
            </a:r>
            <a:r>
              <a:rPr lang="x-none" sz="1800" dirty="0">
                <a:effectLst/>
                <a:latin typeface="Georgia" panose="02040502050405020303" pitchFamily="18" charset="0"/>
                <a:ea typeface="Calibri" panose="020F0502020204030204" pitchFamily="34" charset="0"/>
                <a:cs typeface="Georgia" panose="02040502050405020303" pitchFamily="18" charset="0"/>
              </a:rPr>
              <a:t> the LORD preserveth the faithful</a:t>
            </a:r>
            <a:r>
              <a:rPr lang="en-US"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Love is the valuable thing now for its rarity, then for its necessity.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5299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F69-95E6-4014-9164-2F6332BDDDB6}"/>
              </a:ext>
            </a:extLst>
          </p:cNvPr>
          <p:cNvSpPr>
            <a:spLocks noGrp="1"/>
          </p:cNvSpPr>
          <p:nvPr>
            <p:ph type="title"/>
          </p:nvPr>
        </p:nvSpPr>
        <p:spPr>
          <a:xfrm>
            <a:off x="1294544" y="976477"/>
            <a:ext cx="9801545" cy="934517"/>
          </a:xfrm>
        </p:spPr>
        <p:txBody>
          <a:bodyPr>
            <a:normAutofit fontScale="90000"/>
          </a:bodyPr>
          <a:lstStyle/>
          <a:p>
            <a:r>
              <a:rPr lang="en-US" dirty="0"/>
              <a:t>“</a:t>
            </a:r>
            <a:r>
              <a:rPr lang="en-US" sz="4000" dirty="0"/>
              <a:t>A [MUCH]MORE EXCELLENT WAY…”</a:t>
            </a:r>
          </a:p>
        </p:txBody>
      </p:sp>
      <p:sp>
        <p:nvSpPr>
          <p:cNvPr id="3" name="Content Placeholder 2">
            <a:extLst>
              <a:ext uri="{FF2B5EF4-FFF2-40B4-BE49-F238E27FC236}">
                <a16:creationId xmlns:a16="http://schemas.microsoft.com/office/drawing/2014/main" id="{D9BD481B-D6B2-4052-8F66-64B83A615805}"/>
              </a:ext>
            </a:extLst>
          </p:cNvPr>
          <p:cNvSpPr>
            <a:spLocks noGrp="1"/>
          </p:cNvSpPr>
          <p:nvPr>
            <p:ph idx="1"/>
          </p:nvPr>
        </p:nvSpPr>
        <p:spPr>
          <a:xfrm>
            <a:off x="1920239" y="2414427"/>
            <a:ext cx="8770571" cy="177743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marR="0">
              <a:lnSpc>
                <a:spcPct val="107000"/>
              </a:lnSpc>
              <a:spcBef>
                <a:spcPts val="200"/>
              </a:spcBef>
              <a:spcAft>
                <a:spcPts val="200"/>
              </a:spcAft>
            </a:pPr>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Let all you do be done in love.”</a:t>
            </a:r>
          </a:p>
          <a:p>
            <a:pPr>
              <a:lnSpc>
                <a:spcPct val="107000"/>
              </a:lnSpc>
              <a:spcBef>
                <a:spcPts val="200"/>
              </a:spcBef>
              <a:spcAft>
                <a:spcPts val="200"/>
              </a:spcAft>
            </a:pPr>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rgbClr val="218282"/>
                </a:solidFill>
                <a:effectLst/>
                <a:latin typeface="Calibri" panose="020F0502020204030204" pitchFamily="34" charset="0"/>
                <a:ea typeface="Calibri" panose="020F0502020204030204" pitchFamily="34" charset="0"/>
                <a:cs typeface="Times New Roman" panose="02020603050405020304" pitchFamily="18" charset="0"/>
              </a:rPr>
              <a:t>1Co 16:14 BBE</a:t>
            </a:r>
          </a:p>
          <a:p>
            <a:pPr marL="0" marR="0">
              <a:lnSpc>
                <a:spcPct val="107000"/>
              </a:lnSpc>
              <a:spcBef>
                <a:spcPts val="200"/>
              </a:spcBef>
              <a:spcAft>
                <a:spcPts val="2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0827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DDF1E-3E54-40B6-90B0-2BBED726AE55}"/>
              </a:ext>
            </a:extLst>
          </p:cNvPr>
          <p:cNvSpPr>
            <a:spLocks noGrp="1"/>
          </p:cNvSpPr>
          <p:nvPr>
            <p:ph type="title"/>
          </p:nvPr>
        </p:nvSpPr>
        <p:spPr>
          <a:xfrm>
            <a:off x="524786" y="0"/>
            <a:ext cx="11410121" cy="787179"/>
          </a:xfrm>
        </p:spPr>
        <p:txBody>
          <a:bodyPr>
            <a:normAutofit fontScale="90000"/>
          </a:bodyPr>
          <a:lstStyle/>
          <a:p>
            <a:r>
              <a:rPr lang="en-US" dirty="0"/>
              <a:t>The First Epistle of the Disciple Whom Jesus Loved</a:t>
            </a:r>
          </a:p>
        </p:txBody>
      </p:sp>
      <p:sp>
        <p:nvSpPr>
          <p:cNvPr id="3" name="Content Placeholder 2">
            <a:extLst>
              <a:ext uri="{FF2B5EF4-FFF2-40B4-BE49-F238E27FC236}">
                <a16:creationId xmlns:a16="http://schemas.microsoft.com/office/drawing/2014/main" id="{64723968-E663-4C9B-A3CD-D2B9D6D7A54E}"/>
              </a:ext>
            </a:extLst>
          </p:cNvPr>
          <p:cNvSpPr>
            <a:spLocks noGrp="1"/>
          </p:cNvSpPr>
          <p:nvPr>
            <p:ph idx="1"/>
          </p:nvPr>
        </p:nvSpPr>
        <p:spPr>
          <a:xfrm>
            <a:off x="1586285" y="2797306"/>
            <a:ext cx="8770571" cy="3651504"/>
          </a:xfrm>
        </p:spPr>
        <p:txBody>
          <a:bodyPr>
            <a:normAutofit fontScale="92500" lnSpcReduction="20000"/>
          </a:bodyPr>
          <a:lstStyle/>
          <a:p>
            <a:r>
              <a:rPr lang="en-US" b="1" u="sng" dirty="0"/>
              <a:t>Necessary Doctrines to Gain the Necessary Love</a:t>
            </a:r>
          </a:p>
          <a:p>
            <a:pPr marL="285750" indent="-285750">
              <a:buFont typeface="Arial" panose="020B0604020202020204" pitchFamily="34" charset="0"/>
              <a:buChar char="•"/>
            </a:pPr>
            <a:r>
              <a:rPr lang="en-US" sz="1900" dirty="0"/>
              <a:t>We are Sinners needing help from God</a:t>
            </a:r>
          </a:p>
          <a:p>
            <a:pPr marL="285750" indent="-285750">
              <a:buFont typeface="Arial" panose="020B0604020202020204" pitchFamily="34" charset="0"/>
              <a:buChar char="•"/>
            </a:pPr>
            <a:r>
              <a:rPr lang="en-US" sz="1900" dirty="0"/>
              <a:t>Love by Christ and Abiding in Him </a:t>
            </a:r>
          </a:p>
          <a:p>
            <a:pPr marL="285750" indent="-285750">
              <a:buFont typeface="Arial" panose="020B0604020202020204" pitchFamily="34" charset="0"/>
              <a:buChar char="•"/>
            </a:pPr>
            <a:r>
              <a:rPr lang="en-US" sz="1900" dirty="0"/>
              <a:t>Love as he Loved - Walk as he walked</a:t>
            </a:r>
          </a:p>
          <a:p>
            <a:pPr marL="285750" indent="-285750">
              <a:buFont typeface="Arial" panose="020B0604020202020204" pitchFamily="34" charset="0"/>
              <a:buChar char="•"/>
            </a:pPr>
            <a:r>
              <a:rPr lang="en-US" sz="1900" dirty="0"/>
              <a:t>Jesus came as a man and was Crucified for us</a:t>
            </a:r>
          </a:p>
          <a:p>
            <a:pPr marL="285750" indent="-285750">
              <a:buFont typeface="Arial" panose="020B0604020202020204" pitchFamily="34" charset="0"/>
              <a:buChar char="•"/>
            </a:pPr>
            <a:r>
              <a:rPr lang="en-US" sz="1900" dirty="0"/>
              <a:t>Pure in heart by Truth, by Light</a:t>
            </a:r>
          </a:p>
          <a:p>
            <a:pPr marL="285750" indent="-285750">
              <a:buFont typeface="Arial" panose="020B0604020202020204" pitchFamily="34" charset="0"/>
              <a:buChar char="•"/>
            </a:pPr>
            <a:r>
              <a:rPr lang="en-US" sz="1900" dirty="0"/>
              <a:t>Strive against sin, acknowledge our Advocate</a:t>
            </a:r>
          </a:p>
          <a:p>
            <a:pPr marL="285750" indent="-285750">
              <a:buFont typeface="Arial" panose="020B0604020202020204" pitchFamily="34" charset="0"/>
              <a:buChar char="•"/>
            </a:pPr>
            <a:r>
              <a:rPr lang="en-US" sz="1900" dirty="0"/>
              <a:t>Proof of the indwelling Spirit is in our love for our brethren</a:t>
            </a:r>
          </a:p>
        </p:txBody>
      </p:sp>
    </p:spTree>
    <p:extLst>
      <p:ext uri="{BB962C8B-B14F-4D97-AF65-F5344CB8AC3E}">
        <p14:creationId xmlns:p14="http://schemas.microsoft.com/office/powerpoint/2010/main" val="386793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2910176" y="357810"/>
            <a:ext cx="5072933" cy="1160890"/>
          </a:xfrm>
          <a:solidFill>
            <a:schemeClr val="accent2">
              <a:lumMod val="60000"/>
              <a:lumOff val="40000"/>
            </a:schemeClr>
          </a:solidFill>
        </p:spPr>
        <p:txBody>
          <a:bodyPr>
            <a:normAutofit/>
          </a:bodyPr>
          <a:lstStyle/>
          <a:p>
            <a:pPr algn="ctr"/>
            <a:r>
              <a:rPr lang="en-US" sz="3600" dirty="0"/>
              <a:t>1 John 1:1-10</a:t>
            </a:r>
          </a:p>
        </p:txBody>
      </p:sp>
    </p:spTree>
    <p:extLst>
      <p:ext uri="{BB962C8B-B14F-4D97-AF65-F5344CB8AC3E}">
        <p14:creationId xmlns:p14="http://schemas.microsoft.com/office/powerpoint/2010/main" val="2828153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644056" y="437322"/>
            <a:ext cx="10579493" cy="6146358"/>
          </a:xfrm>
          <a:solidFill>
            <a:schemeClr val="accent2">
              <a:lumMod val="60000"/>
              <a:lumOff val="40000"/>
            </a:schemeClr>
          </a:solidFill>
        </p:spPr>
        <p:txBody>
          <a:bodyPr>
            <a:normAutofit fontScale="85000" lnSpcReduction="10000"/>
          </a:bodyPr>
          <a:lstStyle/>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That which was from the beginning, which we have heard, which we have seen with our eyes, which we have looked upon, and our hands have handled, of the Word of life</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the life was manifested, and we have seen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and bear witness</a:t>
            </a:r>
            <a:r>
              <a:rPr lang="x-none" sz="1800" dirty="0">
                <a:effectLst/>
                <a:latin typeface="Georgia" panose="02040502050405020303" pitchFamily="18" charset="0"/>
                <a:ea typeface="Calibri" panose="020F0502020204030204" pitchFamily="34" charset="0"/>
                <a:cs typeface="Georgia" panose="02040502050405020303" pitchFamily="18" charset="0"/>
              </a:rPr>
              <a:t>, and shew unto you that eternal life, which was with the Father, and was manifested unto us;)</a:t>
            </a:r>
            <a:r>
              <a:rPr lang="en-US" sz="1800" dirty="0">
                <a:effectLst/>
                <a:latin typeface="Georgia" panose="02040502050405020303" pitchFamily="18" charset="0"/>
                <a:ea typeface="Calibri" panose="020F0502020204030204" pitchFamily="34" charset="0"/>
                <a:cs typeface="Georgia" panose="02040502050405020303" pitchFamily="18" charset="0"/>
              </a:rPr>
              <a:t>[see MKJV]</a:t>
            </a: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That which we have seen and heard declare we unto you, that ye also may have fellowship with us: and truly our fellowship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is</a:t>
            </a:r>
            <a:r>
              <a:rPr lang="x-none" sz="1800" dirty="0">
                <a:effectLst/>
                <a:latin typeface="Georgia" panose="02040502050405020303" pitchFamily="18" charset="0"/>
                <a:ea typeface="Calibri" panose="020F0502020204030204" pitchFamily="34" charset="0"/>
                <a:cs typeface="Georgia" panose="02040502050405020303" pitchFamily="18" charset="0"/>
              </a:rPr>
              <a:t> with the Father, and with his Son Jesus Christ.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4</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these things write we unto you, that your joy may be full.</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5</a:t>
            </a:r>
            <a:r>
              <a:rPr lang="x-none" sz="1800" dirty="0">
                <a:effectLst/>
                <a:latin typeface="Georgia" panose="02040502050405020303" pitchFamily="18" charset="0"/>
                <a:ea typeface="Calibri" panose="020F0502020204030204" pitchFamily="34" charset="0"/>
                <a:cs typeface="Georgia" panose="02040502050405020303" pitchFamily="18" charset="0"/>
              </a:rPr>
              <a:t>  This then is the message which we have heard of him, and declare unto you,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God is light</a:t>
            </a:r>
            <a:r>
              <a:rPr lang="x-none" sz="1800" dirty="0">
                <a:effectLst/>
                <a:latin typeface="Georgia" panose="02040502050405020303" pitchFamily="18" charset="0"/>
                <a:ea typeface="Calibri" panose="020F0502020204030204" pitchFamily="34" charset="0"/>
                <a:cs typeface="Georgia" panose="02040502050405020303" pitchFamily="18" charset="0"/>
              </a:rPr>
              <a:t>, and in him is no darkness at all.</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6</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If we say that we have fellowship with him, and walk in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darkness,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we lie, and do not the truth</a:t>
            </a:r>
            <a:r>
              <a:rPr lang="x-none" sz="1800" dirty="0">
                <a:effectLst/>
                <a:latin typeface="Georgia" panose="02040502050405020303" pitchFamily="18" charset="0"/>
                <a:ea typeface="Calibri" panose="020F0502020204030204" pitchFamily="34" charset="0"/>
                <a:cs typeface="Georgia" panose="02040502050405020303" pitchFamily="18" charset="0"/>
              </a:rPr>
              <a:t>:</a:t>
            </a:r>
            <a:r>
              <a:rPr lang="en-US" sz="1800" dirty="0">
                <a:effectLst/>
                <a:latin typeface="Georgia" panose="02040502050405020303" pitchFamily="18" charset="0"/>
                <a:ea typeface="Calibri" panose="020F0502020204030204" pitchFamily="34" charset="0"/>
                <a:cs typeface="Georgia" panose="02040502050405020303" pitchFamily="18" charset="0"/>
              </a:rPr>
              <a:t>[“do” the truth?]</a:t>
            </a: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7</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we walk in the light, as he is in the light, we have fellowship one with another, and the blood of Jesus Christ his Son cleanseth us from all sin.</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8</a:t>
            </a:r>
            <a:r>
              <a:rPr lang="x-none" sz="1800" dirty="0">
                <a:effectLst/>
                <a:latin typeface="Georgia" panose="02040502050405020303" pitchFamily="18" charset="0"/>
                <a:ea typeface="Calibri" panose="020F0502020204030204" pitchFamily="34" charset="0"/>
                <a:cs typeface="Georgia" panose="02040502050405020303" pitchFamily="18" charset="0"/>
              </a:rPr>
              <a:t>  If we say that we have no sin, we deceive ourselves, and the truth is not in us.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9</a:t>
            </a:r>
            <a:r>
              <a:rPr lang="x-none" sz="1800" dirty="0">
                <a:effectLst/>
                <a:latin typeface="Georgia" panose="02040502050405020303" pitchFamily="18" charset="0"/>
                <a:ea typeface="Calibri" panose="020F0502020204030204" pitchFamily="34" charset="0"/>
                <a:cs typeface="Georgia" panose="02040502050405020303" pitchFamily="18" charset="0"/>
              </a:rPr>
              <a:t>  If we confess our sins, he is faithful and just to forgive us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our</a:t>
            </a:r>
            <a:r>
              <a:rPr lang="x-none" sz="1800" dirty="0">
                <a:effectLst/>
                <a:latin typeface="Georgia" panose="02040502050405020303" pitchFamily="18" charset="0"/>
                <a:ea typeface="Calibri" panose="020F0502020204030204" pitchFamily="34" charset="0"/>
                <a:cs typeface="Georgia" panose="02040502050405020303" pitchFamily="18" charset="0"/>
              </a:rPr>
              <a:t> sins, and to cleanse us from all unrighteousness.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10</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If we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say that we have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not sinned</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we make him a liar, and his word is not in us.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1127823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2910176" y="357810"/>
            <a:ext cx="5072933" cy="1160890"/>
          </a:xfrm>
          <a:solidFill>
            <a:schemeClr val="accent2">
              <a:lumMod val="60000"/>
              <a:lumOff val="40000"/>
            </a:schemeClr>
          </a:solidFill>
        </p:spPr>
        <p:txBody>
          <a:bodyPr>
            <a:normAutofit/>
          </a:bodyPr>
          <a:lstStyle/>
          <a:p>
            <a:pPr algn="ctr"/>
            <a:r>
              <a:rPr lang="en-US" sz="3600" dirty="0"/>
              <a:t>1 John 2:1-29</a:t>
            </a:r>
          </a:p>
        </p:txBody>
      </p:sp>
    </p:spTree>
    <p:extLst>
      <p:ext uri="{BB962C8B-B14F-4D97-AF65-F5344CB8AC3E}">
        <p14:creationId xmlns:p14="http://schemas.microsoft.com/office/powerpoint/2010/main" val="1656869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D579-9AF9-49EE-A8E5-FE59DBBE4B8B}"/>
              </a:ext>
            </a:extLst>
          </p:cNvPr>
          <p:cNvSpPr>
            <a:spLocks noGrp="1"/>
          </p:cNvSpPr>
          <p:nvPr>
            <p:ph type="title"/>
          </p:nvPr>
        </p:nvSpPr>
        <p:spPr>
          <a:xfrm>
            <a:off x="1920240" y="267128"/>
            <a:ext cx="8770571" cy="739525"/>
          </a:xfrm>
          <a:solidFill>
            <a:schemeClr val="accent6">
              <a:lumMod val="60000"/>
              <a:lumOff val="40000"/>
            </a:schemeClr>
          </a:solidFill>
        </p:spPr>
        <p:txBody>
          <a:bodyPr>
            <a:normAutofit/>
          </a:bodyPr>
          <a:lstStyle/>
          <a:p>
            <a:pPr algn="ctr"/>
            <a:r>
              <a:rPr lang="en-US" sz="2800" dirty="0"/>
              <a:t>1 Corinthians 1:1-31</a:t>
            </a:r>
          </a:p>
        </p:txBody>
      </p:sp>
      <p:sp>
        <p:nvSpPr>
          <p:cNvPr id="3" name="Content Placeholder 2">
            <a:extLst>
              <a:ext uri="{FF2B5EF4-FFF2-40B4-BE49-F238E27FC236}">
                <a16:creationId xmlns:a16="http://schemas.microsoft.com/office/drawing/2014/main" id="{8680B14A-A49B-44F5-8CF7-AF3FEFBCF389}"/>
              </a:ext>
            </a:extLst>
          </p:cNvPr>
          <p:cNvSpPr>
            <a:spLocks noGrp="1"/>
          </p:cNvSpPr>
          <p:nvPr>
            <p:ph idx="1"/>
          </p:nvPr>
        </p:nvSpPr>
        <p:spPr>
          <a:xfrm>
            <a:off x="1920239" y="1345916"/>
            <a:ext cx="8770571" cy="2753473"/>
          </a:xfrm>
          <a:solidFill>
            <a:schemeClr val="accent6">
              <a:lumMod val="60000"/>
              <a:lumOff val="40000"/>
            </a:schemeClr>
          </a:solidFill>
        </p:spPr>
        <p:txBody>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Transition: from “no divisions among you” to “I will destroy the wisdom of the wise” to “God hath chosen the foolish… to confound the wise” to “… glory in the Lord”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1B06F60F-8248-416E-84B6-138A3B44F90C}"/>
              </a:ext>
            </a:extLst>
          </p:cNvPr>
          <p:cNvSpPr txBox="1"/>
          <p:nvPr/>
        </p:nvSpPr>
        <p:spPr>
          <a:xfrm>
            <a:off x="1920239" y="4253986"/>
            <a:ext cx="8770571" cy="830997"/>
          </a:xfrm>
          <a:prstGeom prst="rect">
            <a:avLst/>
          </a:prstGeom>
          <a:solidFill>
            <a:srgbClr val="00B0F0"/>
          </a:solidFill>
        </p:spPr>
        <p:txBody>
          <a:bodyPr wrap="square" rtlCol="0">
            <a:spAutoFit/>
          </a:bodyPr>
          <a:lstStyle/>
          <a:p>
            <a:r>
              <a:rPr lang="en-US" sz="2400" b="1" dirty="0"/>
              <a:t>Divisions reduced and a Higher Level of Thinking prepares the heart to Love...</a:t>
            </a:r>
          </a:p>
        </p:txBody>
      </p:sp>
    </p:spTree>
    <p:extLst>
      <p:ext uri="{BB962C8B-B14F-4D97-AF65-F5344CB8AC3E}">
        <p14:creationId xmlns:p14="http://schemas.microsoft.com/office/powerpoint/2010/main" val="265566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310101" y="190831"/>
            <a:ext cx="11489635" cy="6496216"/>
          </a:xfrm>
          <a:solidFill>
            <a:schemeClr val="accent2">
              <a:lumMod val="60000"/>
              <a:lumOff val="40000"/>
            </a:schemeClr>
          </a:solidFill>
        </p:spPr>
        <p:txBody>
          <a:bodyPr>
            <a:normAutofit fontScale="85000" lnSpcReduction="20000"/>
          </a:bodyPr>
          <a:lstStyle/>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a:t>
            </a:r>
            <a:r>
              <a:rPr lang="x-none" sz="1800" dirty="0">
                <a:effectLst/>
                <a:latin typeface="Georgia" panose="02040502050405020303" pitchFamily="18" charset="0"/>
                <a:ea typeface="Calibri" panose="020F0502020204030204" pitchFamily="34" charset="0"/>
                <a:cs typeface="Georgia" panose="02040502050405020303" pitchFamily="18" charset="0"/>
              </a:rPr>
              <a:t>  My little children, these things write I unto you, that ye sin not. And if any man sin,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have an advocate with the Father, Jesus Christ the righteous: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a:t>
            </a:r>
            <a:r>
              <a:rPr lang="x-none" sz="1800" dirty="0">
                <a:effectLst/>
                <a:latin typeface="Georgia" panose="02040502050405020303" pitchFamily="18" charset="0"/>
                <a:ea typeface="Calibri" panose="020F0502020204030204" pitchFamily="34" charset="0"/>
                <a:cs typeface="Georgia" panose="02040502050405020303" pitchFamily="18" charset="0"/>
              </a:rPr>
              <a:t>  And he is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propitiation for our sins: and not for ours only, but also for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the sins of</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whole world</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And hereby we do know that we know him, if we keep his commandments.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4</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 saith, I know him, and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keepeth not his commandments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is a liar, and the truth is not in him</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5</a:t>
            </a:r>
            <a:r>
              <a:rPr lang="x-none" sz="1800" dirty="0">
                <a:effectLst/>
                <a:latin typeface="Georgia" panose="02040502050405020303" pitchFamily="18" charset="0"/>
                <a:ea typeface="Calibri" panose="020F0502020204030204" pitchFamily="34" charset="0"/>
                <a:cs typeface="Georgia" panose="02040502050405020303" pitchFamily="18" charset="0"/>
              </a:rPr>
              <a:t>  But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whoso keepeth his word, in him verily is the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of God perfected</a:t>
            </a:r>
            <a:r>
              <a:rPr lang="x-none" sz="1800" dirty="0">
                <a:effectLst/>
                <a:latin typeface="Georgia" panose="02040502050405020303" pitchFamily="18" charset="0"/>
                <a:ea typeface="Calibri" panose="020F0502020204030204" pitchFamily="34" charset="0"/>
                <a:cs typeface="Georgia" panose="02040502050405020303" pitchFamily="18" charset="0"/>
              </a:rPr>
              <a:t>: hereby know we that we are in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6</a:t>
            </a:r>
            <a:r>
              <a:rPr lang="x-none" sz="1800" dirty="0">
                <a:effectLst/>
                <a:latin typeface="Georgia" panose="02040502050405020303" pitchFamily="18" charset="0"/>
                <a:ea typeface="Calibri" panose="020F0502020204030204" pitchFamily="34" charset="0"/>
                <a:cs typeface="Georgia" panose="02040502050405020303" pitchFamily="18" charset="0"/>
              </a:rPr>
              <a:t>  He that saith he abideth in him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ought himself also so to walk, even as he walked</a:t>
            </a:r>
            <a:r>
              <a:rPr lang="x-none" sz="1800" dirty="0">
                <a:effectLst/>
                <a:latin typeface="Georgia" panose="02040502050405020303" pitchFamily="18" charset="0"/>
                <a:ea typeface="Calibri" panose="020F0502020204030204" pitchFamily="34" charset="0"/>
                <a:cs typeface="Georgia" panose="02040502050405020303" pitchFamily="18" charset="0"/>
              </a:rPr>
              <a:t>.</a:t>
            </a:r>
            <a:r>
              <a:rPr lang="en-US" sz="1800" dirty="0">
                <a:effectLst/>
                <a:latin typeface="Georgia" panose="02040502050405020303" pitchFamily="18" charset="0"/>
                <a:ea typeface="Calibri" panose="020F0502020204030204" pitchFamily="34" charset="0"/>
                <a:cs typeface="Georgia" panose="02040502050405020303" pitchFamily="18" charset="0"/>
              </a:rPr>
              <a:t>!! [how?]</a:t>
            </a: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10</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th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his brother abideth in the light</a:t>
            </a:r>
            <a:r>
              <a:rPr lang="x-none" sz="1800" dirty="0">
                <a:effectLst/>
                <a:latin typeface="Georgia" panose="02040502050405020303" pitchFamily="18" charset="0"/>
                <a:ea typeface="Calibri" panose="020F0502020204030204" pitchFamily="34" charset="0"/>
                <a:cs typeface="Georgia" panose="02040502050405020303" pitchFamily="18" charset="0"/>
              </a:rPr>
              <a:t>, and there is none occasion of stumbling in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11</a:t>
            </a:r>
            <a:r>
              <a:rPr lang="x-none" sz="1800" dirty="0">
                <a:effectLst/>
                <a:latin typeface="Georgia" panose="02040502050405020303" pitchFamily="18" charset="0"/>
                <a:ea typeface="Calibri" panose="020F0502020204030204" pitchFamily="34" charset="0"/>
                <a:cs typeface="Georgia" panose="02040502050405020303" pitchFamily="18" charset="0"/>
              </a:rPr>
              <a:t>  But he that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hateth his brother is in darkness</a:t>
            </a:r>
            <a:r>
              <a:rPr lang="x-none" sz="1800" dirty="0">
                <a:effectLst/>
                <a:latin typeface="Georgia" panose="02040502050405020303" pitchFamily="18" charset="0"/>
                <a:ea typeface="Calibri" panose="020F0502020204030204" pitchFamily="34" charset="0"/>
                <a:cs typeface="Georgia" panose="02040502050405020303" pitchFamily="18" charset="0"/>
              </a:rPr>
              <a:t>, and walketh in darkness, and knoweth not whither he goeth, because that darkness hath blinded his eyes.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15</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not the world, neither the things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 are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in the world. If any man</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b="1" dirty="0">
                <a:effectLst/>
                <a:latin typeface="Georgia" panose="02040502050405020303" pitchFamily="18" charset="0"/>
                <a:ea typeface="Calibri" panose="020F0502020204030204" pitchFamily="34" charset="0"/>
                <a:cs typeface="Georgia" panose="02040502050405020303" pitchFamily="18" charset="0"/>
              </a:rPr>
              <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world</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of the Father is not in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16</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all that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in the world,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lust of the flesh</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and the lust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of the eyes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and the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pride of life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is not of the Father, but is of the world.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22</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Who is a liar but he that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denieth that Jesus is the Christ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is antichrist, that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denieth the Father and the Son.</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28</a:t>
            </a:r>
            <a:r>
              <a:rPr lang="x-none" sz="1800" dirty="0">
                <a:effectLst/>
                <a:latin typeface="Georgia" panose="02040502050405020303" pitchFamily="18" charset="0"/>
                <a:ea typeface="Calibri" panose="020F0502020204030204" pitchFamily="34" charset="0"/>
                <a:cs typeface="Georgia" panose="02040502050405020303" pitchFamily="18" charset="0"/>
              </a:rPr>
              <a:t>  And now, little children,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abide in him</a:t>
            </a:r>
            <a:r>
              <a:rPr lang="x-none" sz="1800" dirty="0">
                <a:effectLst/>
                <a:latin typeface="Georgia" panose="02040502050405020303" pitchFamily="18" charset="0"/>
                <a:ea typeface="Calibri" panose="020F0502020204030204" pitchFamily="34" charset="0"/>
                <a:cs typeface="Georgia" panose="02040502050405020303" pitchFamily="18" charset="0"/>
              </a:rPr>
              <a:t>; that, when he shall appear, we may have confidence,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not be ashamed before him at his coming</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29</a:t>
            </a:r>
            <a:r>
              <a:rPr lang="x-none" sz="1800" dirty="0">
                <a:effectLst/>
                <a:latin typeface="Georgia" panose="02040502050405020303" pitchFamily="18" charset="0"/>
                <a:ea typeface="Calibri" panose="020F0502020204030204" pitchFamily="34" charset="0"/>
                <a:cs typeface="Georgia" panose="02040502050405020303" pitchFamily="18" charset="0"/>
              </a:rPr>
              <a:t>  If ye know that he is righteous, ye know that</a:t>
            </a:r>
            <a:r>
              <a:rPr lang="en-US" sz="1800" dirty="0">
                <a:effectLst/>
                <a:latin typeface="Georgia" panose="02040502050405020303" pitchFamily="18" charset="0"/>
                <a:ea typeface="Calibri" panose="020F0502020204030204" pitchFamily="34" charset="0"/>
                <a:cs typeface="Georgia" panose="02040502050405020303" pitchFamily="18" charset="0"/>
              </a:rPr>
              <a:t> everyone</a:t>
            </a:r>
            <a:r>
              <a:rPr lang="x-none" sz="1800" dirty="0">
                <a:effectLst/>
                <a:latin typeface="Georgia" panose="02040502050405020303" pitchFamily="18" charset="0"/>
                <a:ea typeface="Calibri" panose="020F0502020204030204" pitchFamily="34" charset="0"/>
                <a:cs typeface="Georgia" panose="02040502050405020303" pitchFamily="18" charset="0"/>
              </a:rPr>
              <a:t> that doeth righteousness is born </a:t>
            </a:r>
            <a:r>
              <a:rPr lang="en-US" sz="1800" dirty="0">
                <a:effectLst/>
                <a:latin typeface="Georgia" panose="02040502050405020303" pitchFamily="18" charset="0"/>
                <a:ea typeface="Calibri" panose="020F0502020204030204" pitchFamily="34" charset="0"/>
                <a:cs typeface="Georgia" panose="02040502050405020303" pitchFamily="18" charset="0"/>
              </a:rPr>
              <a:t>[begotten-RV]</a:t>
            </a:r>
            <a:r>
              <a:rPr lang="x-none" sz="1800" dirty="0">
                <a:effectLst/>
                <a:latin typeface="Georgia" panose="02040502050405020303" pitchFamily="18" charset="0"/>
                <a:ea typeface="Calibri" panose="020F0502020204030204" pitchFamily="34" charset="0"/>
                <a:cs typeface="Georgia" panose="02040502050405020303" pitchFamily="18" charset="0"/>
              </a:rPr>
              <a:t>of him.</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3075875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2910176" y="357810"/>
            <a:ext cx="5072933" cy="1160890"/>
          </a:xfrm>
          <a:solidFill>
            <a:schemeClr val="accent2">
              <a:lumMod val="60000"/>
              <a:lumOff val="40000"/>
            </a:schemeClr>
          </a:solidFill>
        </p:spPr>
        <p:txBody>
          <a:bodyPr>
            <a:normAutofit/>
          </a:bodyPr>
          <a:lstStyle/>
          <a:p>
            <a:pPr algn="ctr"/>
            <a:r>
              <a:rPr lang="en-US" sz="3600" dirty="0"/>
              <a:t>1 John 3:1-24</a:t>
            </a:r>
          </a:p>
        </p:txBody>
      </p:sp>
    </p:spTree>
    <p:extLst>
      <p:ext uri="{BB962C8B-B14F-4D97-AF65-F5344CB8AC3E}">
        <p14:creationId xmlns:p14="http://schemas.microsoft.com/office/powerpoint/2010/main" val="278571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182881" y="95416"/>
            <a:ext cx="11847442" cy="6639339"/>
          </a:xfrm>
          <a:solidFill>
            <a:schemeClr val="accent2">
              <a:lumMod val="60000"/>
              <a:lumOff val="40000"/>
            </a:schemeClr>
          </a:solidFill>
        </p:spPr>
        <p:txBody>
          <a:bodyPr>
            <a:normAutofit fontScale="25000" lnSpcReduction="20000"/>
          </a:bodyPr>
          <a:lstStyle/>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a:t>
            </a:r>
            <a:r>
              <a:rPr lang="x-none" sz="5600" dirty="0">
                <a:effectLst/>
                <a:latin typeface="Georgia" panose="02040502050405020303" pitchFamily="18" charset="0"/>
                <a:ea typeface="Calibri" panose="020F0502020204030204" pitchFamily="34" charset="0"/>
                <a:cs typeface="Georgia" panose="02040502050405020303" pitchFamily="18" charset="0"/>
              </a:rPr>
              <a:t>  Behold,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what manner of</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Father hath bestowed upon us, that we should be called the sons of God: therefore the world knoweth us not, because it knew him not.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a:t>
            </a:r>
            <a:r>
              <a:rPr lang="x-none" sz="5600" dirty="0">
                <a:effectLst/>
                <a:latin typeface="Georgia" panose="02040502050405020303" pitchFamily="18" charset="0"/>
                <a:ea typeface="Calibri" panose="020F0502020204030204" pitchFamily="34" charset="0"/>
                <a:cs typeface="Georgia" panose="02040502050405020303" pitchFamily="18" charset="0"/>
              </a:rPr>
              <a:t>  Beloved,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now are we the sons of God</a:t>
            </a:r>
            <a:r>
              <a:rPr lang="en-US" sz="5600" dirty="0">
                <a:highlight>
                  <a:srgbClr val="00FFFF"/>
                </a:highlight>
                <a:latin typeface="Georgia" panose="02040502050405020303" pitchFamily="18" charset="0"/>
                <a:ea typeface="Calibri" panose="020F0502020204030204" pitchFamily="34" charset="0"/>
                <a:cs typeface="Georgia" panose="02040502050405020303" pitchFamily="18" charset="0"/>
              </a:rPr>
              <a:t> </a:t>
            </a:r>
            <a:r>
              <a:rPr lang="en-US" sz="5600" dirty="0">
                <a:effectLst/>
                <a:latin typeface="Georgia" panose="02040502050405020303" pitchFamily="18" charset="0"/>
                <a:ea typeface="Calibri" panose="020F0502020204030204" pitchFamily="34" charset="0"/>
                <a:cs typeface="Georgia" panose="02040502050405020303" pitchFamily="18" charset="0"/>
              </a:rPr>
              <a:t>…</a:t>
            </a:r>
            <a:r>
              <a:rPr lang="x-none" sz="5600" dirty="0">
                <a:effectLst/>
                <a:latin typeface="Georgia" panose="02040502050405020303" pitchFamily="18" charset="0"/>
                <a:ea typeface="Calibri" panose="020F0502020204030204" pitchFamily="34" charset="0"/>
                <a:cs typeface="Georgia" panose="02040502050405020303" pitchFamily="18" charset="0"/>
              </a:rPr>
              <a:t>when he shall appear, we shall be like him; for we shall see him as he is.</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3</a:t>
            </a:r>
            <a:r>
              <a:rPr lang="x-none" sz="5600" dirty="0">
                <a:effectLst/>
                <a:latin typeface="Georgia" panose="02040502050405020303" pitchFamily="18" charset="0"/>
                <a:ea typeface="Calibri" panose="020F0502020204030204" pitchFamily="34" charset="0"/>
                <a:cs typeface="Georgia" panose="02040502050405020303" pitchFamily="18" charset="0"/>
              </a:rPr>
              <a:t>  And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every man that hath this hope in him purifieth himself, even as he is pure</a:t>
            </a:r>
            <a:r>
              <a:rPr lang="x-none" sz="5600" dirty="0">
                <a:effectLst/>
                <a:latin typeface="Georgia" panose="02040502050405020303" pitchFamily="18" charset="0"/>
                <a:ea typeface="Calibri" panose="020F0502020204030204" pitchFamily="34" charset="0"/>
                <a:cs typeface="Georgia" panose="02040502050405020303" pitchFamily="18" charset="0"/>
              </a:rPr>
              <a: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7</a:t>
            </a:r>
            <a:r>
              <a:rPr lang="x-none" sz="5600" dirty="0">
                <a:effectLst/>
                <a:latin typeface="Georgia" panose="02040502050405020303" pitchFamily="18" charset="0"/>
                <a:ea typeface="Calibri" panose="020F0502020204030204" pitchFamily="34" charset="0"/>
                <a:cs typeface="Georgia" panose="02040502050405020303" pitchFamily="18" charset="0"/>
              </a:rPr>
              <a:t>  Little children, let no man deceive you: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 that doeth righteousness is righteous, even as he is righteous.</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10</a:t>
            </a:r>
            <a:r>
              <a:rPr lang="x-none" sz="5600" dirty="0">
                <a:effectLst/>
                <a:latin typeface="Georgia" panose="02040502050405020303" pitchFamily="18" charset="0"/>
                <a:ea typeface="Calibri" panose="020F0502020204030204" pitchFamily="34" charset="0"/>
                <a:cs typeface="Georgia" panose="02040502050405020303" pitchFamily="18" charset="0"/>
              </a:rPr>
              <a:t>  In this the children of God are manifest</a:t>
            </a:r>
            <a:r>
              <a:rPr lang="en-US" sz="5600" dirty="0">
                <a:effectLst/>
                <a:latin typeface="Georgia" panose="02040502050405020303" pitchFamily="18" charset="0"/>
                <a:ea typeface="Calibri" panose="020F0502020204030204" pitchFamily="34" charset="0"/>
                <a:cs typeface="Georgia" panose="02040502050405020303" pitchFamily="18" charset="0"/>
              </a:rPr>
              <a:t>…</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whosoever </a:t>
            </a:r>
            <a:r>
              <a:rPr lang="x-none" sz="56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doeth not righteousness</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is not of God, neither he that</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b="1"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b="1" dirty="0">
                <a:effectLst/>
                <a:latin typeface="Georgia" panose="02040502050405020303" pitchFamily="18" charset="0"/>
                <a:ea typeface="Calibri" panose="020F0502020204030204" pitchFamily="34" charset="0"/>
                <a:cs typeface="Georgia" panose="02040502050405020303" pitchFamily="18" charset="0"/>
              </a:rPr>
              <a:t>th </a:t>
            </a:r>
            <a:r>
              <a:rPr lang="x-none" sz="56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not his brother</a:t>
            </a:r>
            <a:r>
              <a:rPr lang="x-none" sz="5600" dirty="0">
                <a:effectLst/>
                <a:latin typeface="Georgia" panose="02040502050405020303" pitchFamily="18" charset="0"/>
                <a:ea typeface="Calibri" panose="020F0502020204030204" pitchFamily="34" charset="0"/>
                <a:cs typeface="Georgia" panose="02040502050405020303" pitchFamily="18" charset="0"/>
              </a:rPr>
              <a: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11</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this is the message that ye heard from the beginning, that</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should</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one another.</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14</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know that we have passed from death unto life, because we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brethren</a:t>
            </a:r>
            <a:r>
              <a:rPr lang="x-none" sz="5600" dirty="0">
                <a:effectLst/>
                <a:latin typeface="Georgia" panose="02040502050405020303" pitchFamily="18" charset="0"/>
                <a:ea typeface="Calibri" panose="020F0502020204030204" pitchFamily="34" charset="0"/>
                <a:cs typeface="Georgia" panose="02040502050405020303" pitchFamily="18" charset="0"/>
              </a:rPr>
              <a:t>. He that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th not </a:t>
            </a:r>
            <a:r>
              <a:rPr lang="x-none" sz="56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his</a:t>
            </a:r>
            <a:r>
              <a:rPr lang="x-none" sz="5600" dirty="0">
                <a:effectLst/>
                <a:latin typeface="Georgia" panose="02040502050405020303" pitchFamily="18" charset="0"/>
                <a:ea typeface="Calibri" panose="020F0502020204030204" pitchFamily="34" charset="0"/>
                <a:cs typeface="Georgia" panose="02040502050405020303" pitchFamily="18" charset="0"/>
              </a:rPr>
              <a:t> brother abideth in death.</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15</a:t>
            </a:r>
            <a:r>
              <a:rPr lang="x-none" sz="5600" dirty="0">
                <a:effectLst/>
                <a:latin typeface="Georgia" panose="02040502050405020303" pitchFamily="18" charset="0"/>
                <a:ea typeface="Calibri" panose="020F0502020204030204" pitchFamily="34" charset="0"/>
                <a:cs typeface="Georgia" panose="02040502050405020303" pitchFamily="18" charset="0"/>
              </a:rPr>
              <a:t>  Whosoever hateth his brother is a murderer: and ye know that no murderer hath eternal life abiding in him.</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16</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Hereby perceive we the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of God,</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because he laid down his life for us: and we ought to lay down </a:t>
            </a:r>
            <a:r>
              <a:rPr lang="x-none" sz="56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our</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lives for the brethren.</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17</a:t>
            </a:r>
            <a:r>
              <a:rPr lang="x-none" sz="5600" dirty="0">
                <a:effectLst/>
                <a:latin typeface="Georgia" panose="02040502050405020303" pitchFamily="18" charset="0"/>
                <a:ea typeface="Calibri" panose="020F0502020204030204" pitchFamily="34" charset="0"/>
                <a:cs typeface="Georgia" panose="02040502050405020303" pitchFamily="18" charset="0"/>
              </a:rPr>
              <a:t>  But whoso hath this world's good, and seeth his brother have need, and </a:t>
            </a:r>
            <a:r>
              <a:rPr lang="x-none" sz="5600" b="1" dirty="0">
                <a:effectLst/>
                <a:latin typeface="Georgia" panose="02040502050405020303" pitchFamily="18" charset="0"/>
                <a:ea typeface="Calibri" panose="020F0502020204030204" pitchFamily="34" charset="0"/>
                <a:cs typeface="Georgia" panose="02040502050405020303" pitchFamily="18" charset="0"/>
              </a:rPr>
              <a:t>shutteth up his bowels </a:t>
            </a:r>
            <a:r>
              <a:rPr lang="x-none" sz="5600" b="1" i="1" dirty="0">
                <a:effectLst/>
                <a:latin typeface="Georgia" panose="02040502050405020303" pitchFamily="18" charset="0"/>
                <a:ea typeface="Calibri" panose="020F0502020204030204" pitchFamily="34" charset="0"/>
                <a:cs typeface="Georgia" panose="02040502050405020303" pitchFamily="18" charset="0"/>
              </a:rPr>
              <a:t>of compassion</a:t>
            </a:r>
            <a:r>
              <a:rPr lang="x-none" sz="5600" b="1"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latin typeface="Georgia" panose="02040502050405020303" pitchFamily="18" charset="0"/>
                <a:ea typeface="Calibri" panose="020F0502020204030204" pitchFamily="34" charset="0"/>
                <a:cs typeface="Georgia" panose="02040502050405020303" pitchFamily="18" charset="0"/>
              </a:rPr>
              <a:t>from him, how dwelleth the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of God in him?</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18</a:t>
            </a:r>
            <a:r>
              <a:rPr lang="x-none" sz="5600" dirty="0">
                <a:effectLst/>
                <a:latin typeface="Georgia" panose="02040502050405020303" pitchFamily="18" charset="0"/>
                <a:ea typeface="Calibri" panose="020F0502020204030204" pitchFamily="34" charset="0"/>
                <a:cs typeface="Georgia" panose="02040502050405020303" pitchFamily="18" charset="0"/>
              </a:rPr>
              <a:t>  My little children</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let us not</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in word, neither in tongue; but in deed and in truth.</a:t>
            </a:r>
            <a:r>
              <a:rPr lang="en-US" sz="5600" dirty="0">
                <a:effectLst/>
                <a:latin typeface="Georgia" panose="02040502050405020303" pitchFamily="18" charset="0"/>
                <a:ea typeface="Calibri" panose="020F0502020204030204" pitchFamily="34" charset="0"/>
                <a:cs typeface="Georgia" panose="02040502050405020303" pitchFamily="18" charset="0"/>
              </a:rPr>
              <a:t> [</a:t>
            </a:r>
            <a:r>
              <a:rPr lang="en-US" sz="5600" dirty="0" err="1">
                <a:effectLst/>
                <a:latin typeface="Georgia" panose="02040502050405020303" pitchFamily="18" charset="0"/>
                <a:ea typeface="Calibri" panose="020F0502020204030204" pitchFamily="34" charset="0"/>
                <a:cs typeface="Georgia" panose="02040502050405020303" pitchFamily="18" charset="0"/>
              </a:rPr>
              <a:t>moffitt</a:t>
            </a:r>
            <a:r>
              <a:rPr lang="en-US" sz="5600" dirty="0">
                <a:effectLst/>
                <a:latin typeface="Georgia" panose="02040502050405020303" pitchFamily="18" charset="0"/>
                <a:ea typeface="Calibri" panose="020F0502020204030204" pitchFamily="34" charset="0"/>
                <a:cs typeface="Georgia" panose="02040502050405020303" pitchFamily="18" charset="0"/>
              </a:rPr>
              <a:t> “make it real”]</a:t>
            </a: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19</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hereby we know that we are of the truth, and shall assure our hearts before him.</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22</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whatsoever we ask, we receive of him, because we keep his commandments</a:t>
            </a:r>
            <a:r>
              <a:rPr lang="x-none" sz="5600" dirty="0">
                <a:effectLst/>
                <a:latin typeface="Georgia" panose="02040502050405020303" pitchFamily="18" charset="0"/>
                <a:ea typeface="Calibri" panose="020F0502020204030204" pitchFamily="34" charset="0"/>
                <a:cs typeface="Georgia" panose="02040502050405020303" pitchFamily="18" charset="0"/>
              </a:rPr>
              <a:t>, and do those things that are pleasing in his sight.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23</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en-US" sz="5600" dirty="0">
                <a:effectLst/>
                <a:latin typeface="Georgia" panose="02040502050405020303" pitchFamily="18" charset="0"/>
                <a:ea typeface="Calibri" panose="020F0502020204030204" pitchFamily="34" charset="0"/>
                <a:cs typeface="Georgia" panose="02040502050405020303" pitchFamily="18" charset="0"/>
              </a:rPr>
              <a:t>…</a:t>
            </a:r>
            <a:r>
              <a:rPr lang="x-none" sz="5600" dirty="0">
                <a:effectLst/>
                <a:latin typeface="Georgia" panose="02040502050405020303" pitchFamily="18" charset="0"/>
                <a:ea typeface="Calibri" panose="020F0502020204030204" pitchFamily="34" charset="0"/>
                <a:cs typeface="Georgia" panose="02040502050405020303" pitchFamily="18" charset="0"/>
              </a:rPr>
              <a:t>his commandment,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That we should believe on the name of his Son Jesus Christ, and</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5600" dirty="0">
                <a:effectLst/>
                <a:latin typeface="Georgia" panose="02040502050405020303" pitchFamily="18" charset="0"/>
                <a:ea typeface="Calibri" panose="020F0502020204030204" pitchFamily="34" charset="0"/>
                <a:cs typeface="Georgia" panose="02040502050405020303" pitchFamily="18" charset="0"/>
              </a:rPr>
              <a:t>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one another, as he gave us commandment</a:t>
            </a:r>
            <a:r>
              <a:rPr lang="x-none" sz="5600" dirty="0">
                <a:effectLst/>
                <a:latin typeface="Georgia" panose="02040502050405020303" pitchFamily="18" charset="0"/>
                <a:ea typeface="Calibri" panose="020F0502020204030204" pitchFamily="34" charset="0"/>
                <a:cs typeface="Georgia" panose="02040502050405020303" pitchFamily="18" charset="0"/>
              </a:rPr>
              <a: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56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24</a:t>
            </a:r>
            <a:r>
              <a:rPr lang="x-none" sz="5600" dirty="0">
                <a:effectLst/>
                <a:latin typeface="Georgia" panose="02040502050405020303" pitchFamily="18" charset="0"/>
                <a:ea typeface="Calibri" panose="020F0502020204030204" pitchFamily="34" charset="0"/>
                <a:cs typeface="Georgia" panose="02040502050405020303" pitchFamily="18" charset="0"/>
              </a:rPr>
              <a:t>  And he that keepeth his commandments dwelleth in him, and he in him. </a:t>
            </a:r>
            <a:r>
              <a:rPr lang="x-none" sz="56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hereby we know that he abideth in us, by the Spirit which he hath given us</a:t>
            </a:r>
            <a:r>
              <a:rPr lang="x-none" sz="5600" dirty="0">
                <a:effectLst/>
                <a:latin typeface="Georgia" panose="02040502050405020303" pitchFamily="18" charset="0"/>
                <a:ea typeface="Calibri" panose="020F0502020204030204" pitchFamily="34" charset="0"/>
                <a:cs typeface="Georgia" panose="02040502050405020303" pitchFamily="18" charset="0"/>
              </a:rPr>
              <a:t>.</a:t>
            </a:r>
            <a:endParaRPr lang="en-US" sz="56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2115771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3559533" y="219548"/>
            <a:ext cx="5072933" cy="1160890"/>
          </a:xfrm>
          <a:solidFill>
            <a:schemeClr val="accent2">
              <a:lumMod val="60000"/>
              <a:lumOff val="40000"/>
            </a:schemeClr>
          </a:solidFill>
        </p:spPr>
        <p:txBody>
          <a:bodyPr>
            <a:normAutofit/>
          </a:bodyPr>
          <a:lstStyle/>
          <a:p>
            <a:pPr algn="ctr"/>
            <a:r>
              <a:rPr lang="en-US" sz="3600" dirty="0"/>
              <a:t>1 John 4:1-21</a:t>
            </a:r>
          </a:p>
        </p:txBody>
      </p:sp>
      <p:sp>
        <p:nvSpPr>
          <p:cNvPr id="2" name="TextBox 1">
            <a:extLst>
              <a:ext uri="{FF2B5EF4-FFF2-40B4-BE49-F238E27FC236}">
                <a16:creationId xmlns:a16="http://schemas.microsoft.com/office/drawing/2014/main" id="{79386EE5-5E07-49DC-BF46-D7214D9FA2A6}"/>
              </a:ext>
            </a:extLst>
          </p:cNvPr>
          <p:cNvSpPr txBox="1"/>
          <p:nvPr/>
        </p:nvSpPr>
        <p:spPr>
          <a:xfrm>
            <a:off x="1489544" y="1693627"/>
            <a:ext cx="9212910" cy="1661993"/>
          </a:xfrm>
          <a:prstGeom prst="rect">
            <a:avLst/>
          </a:prstGeom>
          <a:solidFill>
            <a:schemeClr val="accent3">
              <a:lumMod val="60000"/>
              <a:lumOff val="40000"/>
            </a:schemeClr>
          </a:solidFill>
        </p:spPr>
        <p:txBody>
          <a:bodyPr wrap="square" rtlCol="0">
            <a:spAutoFit/>
          </a:bodyPr>
          <a:lstStyle/>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4:7 ASV</a:t>
            </a:r>
            <a:r>
              <a:rPr lang="x-none" sz="1800" dirty="0">
                <a:effectLst/>
                <a:latin typeface="Georgia" panose="02040502050405020303" pitchFamily="18" charset="0"/>
                <a:ea typeface="Calibri" panose="020F0502020204030204" pitchFamily="34" charset="0"/>
                <a:cs typeface="Georgia" panose="02040502050405020303" pitchFamily="18" charset="0"/>
              </a:rPr>
              <a:t>  Beloved, let us love one another: for love is of God; and everyone that loveth is begotten of God, and knoweth God.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…make our hearts conform with delight in moments, moment by moment, strings of moments. It is the reason for our relationship as embryo new creatures. </a:t>
            </a:r>
          </a:p>
          <a:p>
            <a:pPr>
              <a:lnSpc>
                <a:spcPct val="107000"/>
              </a:lnSpc>
              <a:spcBef>
                <a:spcPts val="200"/>
              </a:spcBef>
              <a:spcAft>
                <a:spcPts val="200"/>
              </a:spcAft>
            </a:pPr>
            <a:r>
              <a:rPr lang="en-US" sz="1800" b="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If we follow His love, He will lead us there!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667B3B8-F841-445A-9B45-D55DFD60DBF5}"/>
              </a:ext>
            </a:extLst>
          </p:cNvPr>
          <p:cNvSpPr txBox="1"/>
          <p:nvPr/>
        </p:nvSpPr>
        <p:spPr>
          <a:xfrm>
            <a:off x="1489543" y="3929932"/>
            <a:ext cx="9212911" cy="2009653"/>
          </a:xfrm>
          <a:prstGeom prst="rect">
            <a:avLst/>
          </a:prstGeom>
          <a:solidFill>
            <a:schemeClr val="accent2">
              <a:lumMod val="60000"/>
              <a:lumOff val="40000"/>
            </a:schemeClr>
          </a:solidFill>
        </p:spPr>
        <p:txBody>
          <a:bodyPr wrap="square" rtlCol="0">
            <a:spAutoFit/>
          </a:bodyPr>
          <a:lstStyle/>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4:8 KJV</a:t>
            </a:r>
            <a:r>
              <a:rPr lang="x-none" sz="1800" dirty="0">
                <a:effectLst/>
                <a:latin typeface="Georgia" panose="02040502050405020303" pitchFamily="18" charset="0"/>
                <a:ea typeface="Calibri" panose="020F0502020204030204" pitchFamily="34" charset="0"/>
                <a:cs typeface="Georgia" panose="02040502050405020303" pitchFamily="18" charset="0"/>
              </a:rPr>
              <a:t>  He that loveth not knoweth not God; for God is love.</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How can we love if we do not know </a:t>
            </a:r>
            <a:r>
              <a:rPr lang="en-US" sz="1800" b="1" i="1" dirty="0">
                <a:effectLst/>
                <a:latin typeface="Georgia" panose="02040502050405020303" pitchFamily="18" charset="0"/>
                <a:ea typeface="Calibri" panose="020F0502020204030204" pitchFamily="34" charset="0"/>
                <a:cs typeface="Georgia" panose="02040502050405020303" pitchFamily="18" charset="0"/>
              </a:rPr>
              <a:t>how</a:t>
            </a:r>
            <a:r>
              <a:rPr lang="en-US" sz="1800" dirty="0">
                <a:effectLst/>
                <a:latin typeface="Georgia" panose="02040502050405020303" pitchFamily="18" charset="0"/>
                <a:ea typeface="Calibri" panose="020F0502020204030204" pitchFamily="34" charset="0"/>
                <a:cs typeface="Georgia" panose="02040502050405020303" pitchFamily="18" charset="0"/>
              </a:rPr>
              <a:t> to love? We find out…by Jesus’ </a:t>
            </a:r>
            <a:r>
              <a:rPr lang="en-US" sz="1800" b="1" i="1" dirty="0">
                <a:effectLst/>
                <a:latin typeface="Georgia" panose="02040502050405020303" pitchFamily="18" charset="0"/>
                <a:ea typeface="Calibri" panose="020F0502020204030204" pitchFamily="34" charset="0"/>
                <a:cs typeface="Georgia" panose="02040502050405020303" pitchFamily="18" charset="0"/>
              </a:rPr>
              <a:t>example and witness</a:t>
            </a:r>
            <a:r>
              <a:rPr lang="en-US" sz="1800" dirty="0">
                <a:effectLst/>
                <a:latin typeface="Georgia" panose="02040502050405020303" pitchFamily="18" charset="0"/>
                <a:ea typeface="Calibri" panose="020F0502020204030204" pitchFamily="34" charset="0"/>
                <a:cs typeface="Georgia" panose="02040502050405020303" pitchFamily="18" charset="0"/>
              </a:rPr>
              <a:t> </a:t>
            </a:r>
          </a:p>
          <a:p>
            <a:pPr marL="0" marR="0">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3:16 Weymouth</a:t>
            </a:r>
            <a:r>
              <a:rPr lang="x-none" sz="1800" dirty="0">
                <a:effectLst/>
                <a:latin typeface="Georgia" panose="02040502050405020303" pitchFamily="18" charset="0"/>
                <a:ea typeface="Calibri" panose="020F0502020204030204" pitchFamily="34" charset="0"/>
                <a:cs typeface="Georgia" panose="02040502050405020303" pitchFamily="18" charset="0"/>
              </a:rPr>
              <a:t>  We know what love is--through Christ's having laid down His life on our behalf; and in the same way we ought to lay down our lives for our brother</a:t>
            </a:r>
            <a:r>
              <a:rPr lang="en-US"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The Lord has built our trust, our faith, our hope, our Love, our will in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1923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5AB4D-38D5-46A3-A81F-EFFD884B6FBA}"/>
              </a:ext>
            </a:extLst>
          </p:cNvPr>
          <p:cNvSpPr>
            <a:spLocks noGrp="1"/>
          </p:cNvSpPr>
          <p:nvPr>
            <p:ph idx="1"/>
          </p:nvPr>
        </p:nvSpPr>
        <p:spPr>
          <a:xfrm>
            <a:off x="3559533" y="100278"/>
            <a:ext cx="5072933" cy="933391"/>
          </a:xfrm>
          <a:solidFill>
            <a:schemeClr val="accent2">
              <a:lumMod val="60000"/>
              <a:lumOff val="40000"/>
            </a:schemeClr>
          </a:solidFill>
        </p:spPr>
        <p:txBody>
          <a:bodyPr>
            <a:normAutofit/>
          </a:bodyPr>
          <a:lstStyle/>
          <a:p>
            <a:pPr algn="ctr"/>
            <a:r>
              <a:rPr lang="en-US" sz="3600" dirty="0"/>
              <a:t>1 John 4:1-21</a:t>
            </a:r>
          </a:p>
        </p:txBody>
      </p:sp>
      <p:sp>
        <p:nvSpPr>
          <p:cNvPr id="2" name="TextBox 1">
            <a:extLst>
              <a:ext uri="{FF2B5EF4-FFF2-40B4-BE49-F238E27FC236}">
                <a16:creationId xmlns:a16="http://schemas.microsoft.com/office/drawing/2014/main" id="{79386EE5-5E07-49DC-BF46-D7214D9FA2A6}"/>
              </a:ext>
            </a:extLst>
          </p:cNvPr>
          <p:cNvSpPr txBox="1"/>
          <p:nvPr/>
        </p:nvSpPr>
        <p:spPr>
          <a:xfrm>
            <a:off x="914400" y="1118141"/>
            <a:ext cx="10201523" cy="670312"/>
          </a:xfrm>
          <a:prstGeom prst="rect">
            <a:avLst/>
          </a:prstGeom>
          <a:solidFill>
            <a:schemeClr val="accent3">
              <a:lumMod val="60000"/>
              <a:lumOff val="40000"/>
            </a:schemeClr>
          </a:solidFill>
        </p:spPr>
        <p:txBody>
          <a:bodyPr wrap="square" rtlCol="0">
            <a:spAutoFit/>
          </a:bodyPr>
          <a:lstStyle/>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4:18 KJV</a:t>
            </a:r>
            <a:r>
              <a:rPr lang="x-none" sz="1800" dirty="0">
                <a:effectLst/>
                <a:latin typeface="Georgia" panose="02040502050405020303" pitchFamily="18" charset="0"/>
                <a:ea typeface="Calibri" panose="020F0502020204030204" pitchFamily="34" charset="0"/>
                <a:cs typeface="Georgia" panose="02040502050405020303" pitchFamily="18" charset="0"/>
              </a:rPr>
              <a:t>  There is no fear in love; but perfect love casteth out fear: because fear hath torment. He that feareth is not made perfect in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667B3B8-F841-445A-9B45-D55DFD60DBF5}"/>
              </a:ext>
            </a:extLst>
          </p:cNvPr>
          <p:cNvSpPr txBox="1"/>
          <p:nvPr/>
        </p:nvSpPr>
        <p:spPr>
          <a:xfrm>
            <a:off x="914400" y="1872925"/>
            <a:ext cx="10201523" cy="670312"/>
          </a:xfrm>
          <a:prstGeom prst="rect">
            <a:avLst/>
          </a:prstGeom>
          <a:solidFill>
            <a:schemeClr val="accent2">
              <a:lumMod val="60000"/>
              <a:lumOff val="40000"/>
            </a:schemeClr>
          </a:solidFill>
        </p:spPr>
        <p:txBody>
          <a:bodyPr wrap="square" rtlCol="0">
            <a:spAutoFit/>
          </a:bodyPr>
          <a:lstStyle/>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4:18 Weymouth</a:t>
            </a:r>
            <a:r>
              <a:rPr lang="x-none" sz="1800" dirty="0">
                <a:effectLst/>
                <a:latin typeface="Georgia" panose="02040502050405020303" pitchFamily="18" charset="0"/>
                <a:ea typeface="Calibri" panose="020F0502020204030204" pitchFamily="34" charset="0"/>
                <a:cs typeface="Georgia" panose="02040502050405020303" pitchFamily="18" charset="0"/>
              </a:rPr>
              <a:t>  Love has in it no element of fear; but perfect love drives away fear, because fear involves pain, and if a man gives way to fear, there is something imperfect in his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FD6D9ED-6874-4347-9F8D-06F263DBD3FF}"/>
              </a:ext>
            </a:extLst>
          </p:cNvPr>
          <p:cNvSpPr txBox="1"/>
          <p:nvPr/>
        </p:nvSpPr>
        <p:spPr>
          <a:xfrm>
            <a:off x="914401" y="2627709"/>
            <a:ext cx="10201522" cy="3645357"/>
          </a:xfrm>
          <a:prstGeom prst="rect">
            <a:avLst/>
          </a:prstGeom>
          <a:solidFill>
            <a:schemeClr val="accent2">
              <a:lumMod val="60000"/>
              <a:lumOff val="40000"/>
            </a:schemeClr>
          </a:solidFill>
        </p:spPr>
        <p:txBody>
          <a:bodyPr wrap="square" rtlCol="0">
            <a:spAutoFit/>
          </a:bodyPr>
          <a:lstStyle/>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1Jn 4:19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2E74B5"/>
                </a:solidFill>
                <a:effectLst/>
                <a:latin typeface="Georgia" panose="02040502050405020303" pitchFamily="18" charset="0"/>
                <a:ea typeface="Calibri" panose="020F0502020204030204" pitchFamily="34" charset="0"/>
                <a:cs typeface="Georgia" panose="02040502050405020303" pitchFamily="18" charset="0"/>
              </a:rPr>
              <a:t>We love him, because he first loved us</a:t>
            </a:r>
            <a:endParaRPr lang="en-US" sz="1800" dirty="0">
              <a:solidFill>
                <a:srgbClr val="2E74B5"/>
              </a:solidFill>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Mat 7:14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Because strait</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is</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the gate, and narrow</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is</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the way, which leadeth unto life, and few there be that find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Est 2:17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en-US" sz="1800" dirty="0">
                <a:effectLst/>
                <a:latin typeface="Georgia" panose="02040502050405020303" pitchFamily="18" charset="0"/>
                <a:ea typeface="Calibri" panose="020F0502020204030204" pitchFamily="34" charset="0"/>
                <a:cs typeface="Georgia" panose="02040502050405020303" pitchFamily="18" charset="0"/>
              </a:rPr>
              <a:t>…</a:t>
            </a:r>
            <a:r>
              <a:rPr lang="x-none" sz="1800" dirty="0">
                <a:effectLst/>
                <a:latin typeface="Georgia" panose="02040502050405020303" pitchFamily="18" charset="0"/>
                <a:ea typeface="Calibri" panose="020F0502020204030204" pitchFamily="34" charset="0"/>
                <a:cs typeface="Georgia" panose="02040502050405020303" pitchFamily="18" charset="0"/>
              </a:rPr>
              <a:t> and she obtained grace and favour in his sight more than all the virgins; so that he set the royal crown upon her head, and made her queen</a:t>
            </a:r>
            <a:r>
              <a:rPr lang="en-US"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2:9 KJV</a:t>
            </a:r>
            <a:r>
              <a:rPr lang="x-none" sz="1800" dirty="0">
                <a:effectLst/>
                <a:latin typeface="Georgia" panose="02040502050405020303" pitchFamily="18" charset="0"/>
                <a:ea typeface="Calibri" panose="020F0502020204030204" pitchFamily="34" charset="0"/>
                <a:cs typeface="Georgia" panose="02040502050405020303" pitchFamily="18" charset="0"/>
              </a:rPr>
              <a:t>  But as it is written, Eye hath not seen, nor ear heard, neither have entered into the heart of man, the things which God hath prepared for them that love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 2:10 KJV</a:t>
            </a:r>
            <a:r>
              <a:rPr lang="x-none" sz="1800" dirty="0">
                <a:effectLst/>
                <a:latin typeface="Georgia" panose="02040502050405020303" pitchFamily="18" charset="0"/>
                <a:ea typeface="Calibri" panose="020F0502020204030204" pitchFamily="34" charset="0"/>
                <a:cs typeface="Georgia" panose="02040502050405020303" pitchFamily="18" charset="0"/>
              </a:rPr>
              <a:t>  But God hath revealed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them</a:t>
            </a:r>
            <a:r>
              <a:rPr lang="x-none" sz="1800" dirty="0">
                <a:effectLst/>
                <a:latin typeface="Georgia" panose="02040502050405020303" pitchFamily="18" charset="0"/>
                <a:ea typeface="Calibri" panose="020F0502020204030204" pitchFamily="34" charset="0"/>
                <a:cs typeface="Georgia" panose="02040502050405020303" pitchFamily="18" charset="0"/>
              </a:rPr>
              <a:t> unto us by his Spirit: for the Spirit searcheth all things, yea, the deep things of God.</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Joh 15:12 KJV</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rPr>
              <a:t>This is my commandment, That ye love one another, as I have loved you.</a:t>
            </a:r>
            <a:endParaRPr lang="en-US" sz="1800" dirty="0">
              <a:solidFill>
                <a:srgbClr val="DA3737"/>
              </a:solidFill>
              <a:effectLst/>
              <a:latin typeface="Georgia" panose="02040502050405020303" pitchFamily="18" charset="0"/>
              <a:ea typeface="Calibri" panose="020F0502020204030204" pitchFamily="34" charset="0"/>
              <a:cs typeface="Georgia" panose="02040502050405020303" pitchFamily="18" charset="0"/>
            </a:endParaRPr>
          </a:p>
          <a:p>
            <a:pPr>
              <a:lnSpc>
                <a:spcPct val="107000"/>
              </a:lnSpc>
              <a:spcBef>
                <a:spcPts val="200"/>
              </a:spcBef>
              <a:spcAft>
                <a:spcPts val="200"/>
              </a:spcAft>
            </a:pPr>
            <a:r>
              <a:rPr lang="x-none" sz="1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Psa 31:23 KJV</a:t>
            </a:r>
            <a:r>
              <a:rPr lang="x-none" sz="1800" dirty="0">
                <a:effectLst/>
                <a:latin typeface="Georgia" panose="02040502050405020303" pitchFamily="18" charset="0"/>
                <a:ea typeface="Calibri" panose="020F0502020204030204" pitchFamily="34" charset="0"/>
                <a:cs typeface="Georgia" panose="02040502050405020303" pitchFamily="18" charset="0"/>
              </a:rPr>
              <a:t>  O love the LORD, all ye his saints: </a:t>
            </a:r>
            <a:r>
              <a:rPr lang="x-none" sz="18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for</a:t>
            </a:r>
            <a:r>
              <a:rPr lang="x-none" sz="1800" dirty="0">
                <a:effectLst/>
                <a:latin typeface="Georgia" panose="02040502050405020303" pitchFamily="18" charset="0"/>
                <a:ea typeface="Calibri" panose="020F0502020204030204" pitchFamily="34" charset="0"/>
                <a:cs typeface="Georgia" panose="02040502050405020303" pitchFamily="18" charset="0"/>
              </a:rPr>
              <a:t> the LORD preserveth the faithful</a:t>
            </a:r>
            <a:r>
              <a:rPr lang="en-US"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8593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4CB6-41B9-48C1-AD51-939782B95AEF}"/>
              </a:ext>
            </a:extLst>
          </p:cNvPr>
          <p:cNvSpPr>
            <a:spLocks noGrp="1"/>
          </p:cNvSpPr>
          <p:nvPr>
            <p:ph type="title"/>
          </p:nvPr>
        </p:nvSpPr>
        <p:spPr>
          <a:xfrm>
            <a:off x="2937934" y="965200"/>
            <a:ext cx="3064934" cy="821268"/>
          </a:xfrm>
        </p:spPr>
        <p:txBody>
          <a:bodyPr>
            <a:normAutofit/>
          </a:bodyPr>
          <a:lstStyle/>
          <a:p>
            <a:pPr algn="ctr"/>
            <a:r>
              <a:rPr lang="en-US" sz="3200" dirty="0">
                <a:effectLst/>
                <a:latin typeface="Georgia" panose="02040502050405020303" pitchFamily="18" charset="0"/>
                <a:ea typeface="Calibri" panose="020F0502020204030204" pitchFamily="34" charset="0"/>
                <a:cs typeface="Georgia" panose="02040502050405020303" pitchFamily="18" charset="0"/>
              </a:rPr>
              <a:t>Conclusion</a:t>
            </a:r>
            <a:endParaRPr lang="en-US" dirty="0"/>
          </a:p>
        </p:txBody>
      </p:sp>
      <p:sp>
        <p:nvSpPr>
          <p:cNvPr id="3" name="Content Placeholder 2">
            <a:extLst>
              <a:ext uri="{FF2B5EF4-FFF2-40B4-BE49-F238E27FC236}">
                <a16:creationId xmlns:a16="http://schemas.microsoft.com/office/drawing/2014/main" id="{62A40087-BBFD-488A-88DD-76A4F45D6D41}"/>
              </a:ext>
            </a:extLst>
          </p:cNvPr>
          <p:cNvSpPr>
            <a:spLocks noGrp="1"/>
          </p:cNvSpPr>
          <p:nvPr>
            <p:ph idx="1"/>
          </p:nvPr>
        </p:nvSpPr>
        <p:spPr>
          <a:xfrm>
            <a:off x="465762" y="4201466"/>
            <a:ext cx="11260476" cy="2332898"/>
          </a:xfrm>
          <a:solidFill>
            <a:schemeClr val="accent6">
              <a:lumMod val="40000"/>
              <a:lumOff val="60000"/>
            </a:schemeClr>
          </a:solidFill>
        </p:spPr>
        <p:txBody>
          <a:bodyPr/>
          <a:lstStyle/>
          <a:p>
            <a:pPr marL="0" marR="0">
              <a:lnSpc>
                <a:spcPct val="107000"/>
              </a:lnSpc>
              <a:spcBef>
                <a:spcPts val="200"/>
              </a:spcBef>
              <a:spcAft>
                <a:spcPts val="200"/>
              </a:spcAft>
            </a:pPr>
            <a:r>
              <a:rPr lang="en-US" sz="1800" dirty="0">
                <a:effectLst/>
                <a:latin typeface="Georgia" panose="02040502050405020303" pitchFamily="18" charset="0"/>
                <a:ea typeface="Calibri" panose="020F0502020204030204" pitchFamily="34" charset="0"/>
                <a:cs typeface="Georgia" panose="02040502050405020303" pitchFamily="18" charset="0"/>
              </a:rPr>
              <a:t>Our look at these two epistles have been thus compiled into this morning’s lesson because in both cases the apostles considered the warning signs to keep the brethren in the Lord’s way, to be faithful. In both epistles, the main feature is their emphasis on Agape Love. We now look at these epistles differently because of these two testimonies on God and His desire for us. We need these finishing touches as the diagnosis of the present evil world is progressing to completion, for we soon shall be performing so much of what Love requires.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80859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17F32C-75AA-4B97-ADFB-5E2C3C7EC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group of water droplets&#10;&#10;Description automatically generated with low confidence">
            <a:extLst>
              <a:ext uri="{FF2B5EF4-FFF2-40B4-BE49-F238E27FC236}">
                <a16:creationId xmlns:a16="http://schemas.microsoft.com/office/drawing/2014/main" id="{0A0D772D-EE36-439D-BAF0-203EDB5FAC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0" y="10"/>
            <a:ext cx="12191980" cy="6857990"/>
          </a:xfrm>
          <a:prstGeom prst="rect">
            <a:avLst/>
          </a:prstGeom>
        </p:spPr>
      </p:pic>
      <p:sp>
        <p:nvSpPr>
          <p:cNvPr id="11" name="Rectangle 10">
            <a:extLst>
              <a:ext uri="{FF2B5EF4-FFF2-40B4-BE49-F238E27FC236}">
                <a16:creationId xmlns:a16="http://schemas.microsoft.com/office/drawing/2014/main" id="{4D76AAEA-AF3A-4616-9F99-E9AA131A5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36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E0E62-C775-473A-BF7A-5874CA52EB62}"/>
              </a:ext>
            </a:extLst>
          </p:cNvPr>
          <p:cNvSpPr>
            <a:spLocks noGrp="1"/>
          </p:cNvSpPr>
          <p:nvPr>
            <p:ph type="ctrTitle"/>
          </p:nvPr>
        </p:nvSpPr>
        <p:spPr>
          <a:xfrm>
            <a:off x="5217180" y="318231"/>
            <a:ext cx="6659536" cy="2150090"/>
          </a:xfrm>
        </p:spPr>
        <p:txBody>
          <a:bodyPr>
            <a:normAutofit/>
          </a:bodyPr>
          <a:lstStyle/>
          <a:p>
            <a:r>
              <a:rPr lang="en-US" dirty="0">
                <a:solidFill>
                  <a:schemeClr val="bg1"/>
                </a:solidFill>
              </a:rPr>
              <a:t>Two Epistles One Love</a:t>
            </a:r>
          </a:p>
        </p:txBody>
      </p:sp>
      <p:sp>
        <p:nvSpPr>
          <p:cNvPr id="3" name="Subtitle 2">
            <a:extLst>
              <a:ext uri="{FF2B5EF4-FFF2-40B4-BE49-F238E27FC236}">
                <a16:creationId xmlns:a16="http://schemas.microsoft.com/office/drawing/2014/main" id="{229236CE-A3F3-4617-959B-F89783A3E17E}"/>
              </a:ext>
            </a:extLst>
          </p:cNvPr>
          <p:cNvSpPr>
            <a:spLocks noGrp="1"/>
          </p:cNvSpPr>
          <p:nvPr>
            <p:ph type="subTitle" idx="1"/>
          </p:nvPr>
        </p:nvSpPr>
        <p:spPr>
          <a:xfrm>
            <a:off x="5313504" y="2621789"/>
            <a:ext cx="5588349" cy="1150200"/>
          </a:xfrm>
        </p:spPr>
        <p:txBody>
          <a:bodyPr>
            <a:normAutofit fontScale="92500"/>
          </a:bodyPr>
          <a:lstStyle/>
          <a:p>
            <a:r>
              <a:rPr lang="en-US" dirty="0">
                <a:solidFill>
                  <a:schemeClr val="bg1"/>
                </a:solidFill>
              </a:rPr>
              <a:t>The crescendo of Paul and John’s logic in 1 </a:t>
            </a:r>
            <a:r>
              <a:rPr lang="en-US" dirty="0" err="1">
                <a:solidFill>
                  <a:schemeClr val="bg1"/>
                </a:solidFill>
              </a:rPr>
              <a:t>Corinthinas</a:t>
            </a:r>
            <a:r>
              <a:rPr lang="en-US" dirty="0">
                <a:solidFill>
                  <a:schemeClr val="bg1"/>
                </a:solidFill>
              </a:rPr>
              <a:t> and 1 John</a:t>
            </a:r>
          </a:p>
        </p:txBody>
      </p:sp>
      <p:sp>
        <p:nvSpPr>
          <p:cNvPr id="5" name="TextBox 4">
            <a:extLst>
              <a:ext uri="{FF2B5EF4-FFF2-40B4-BE49-F238E27FC236}">
                <a16:creationId xmlns:a16="http://schemas.microsoft.com/office/drawing/2014/main" id="{F994F2F4-41B9-4C16-842F-A2710A8FDEDC}"/>
              </a:ext>
            </a:extLst>
          </p:cNvPr>
          <p:cNvSpPr txBox="1"/>
          <p:nvPr/>
        </p:nvSpPr>
        <p:spPr>
          <a:xfrm>
            <a:off x="5313504" y="3925457"/>
            <a:ext cx="6346536" cy="1297599"/>
          </a:xfrm>
          <a:prstGeom prst="rect">
            <a:avLst/>
          </a:prstGeom>
          <a:noFill/>
        </p:spPr>
        <p:txBody>
          <a:bodyPr wrap="square" rtlCol="0">
            <a:spAutoFit/>
          </a:bodyPr>
          <a:lstStyle/>
          <a:p>
            <a:pPr>
              <a:lnSpc>
                <a:spcPct val="107000"/>
              </a:lnSpc>
            </a:pPr>
            <a:r>
              <a:rPr lang="en-US" sz="2800" dirty="0">
                <a:solidFill>
                  <a:schemeClr val="bg1"/>
                </a:solidFill>
                <a:effectLst/>
                <a:latin typeface="+mj-lt"/>
                <a:ea typeface="Calibri" panose="020F0502020204030204" pitchFamily="34" charset="0"/>
                <a:cs typeface="Georgia" panose="02040502050405020303" pitchFamily="18" charset="0"/>
              </a:rPr>
              <a:t>May these words work His grace in your hearts</a:t>
            </a:r>
            <a:r>
              <a:rPr lang="en-US" sz="1800" dirty="0">
                <a:solidFill>
                  <a:schemeClr val="bg1"/>
                </a:solidFill>
                <a:effectLst/>
                <a:latin typeface="Georgia" panose="02040502050405020303" pitchFamily="18" charset="0"/>
                <a:ea typeface="Calibri" panose="020F0502020204030204" pitchFamily="34" charset="0"/>
                <a:cs typeface="Georgia" panose="02040502050405020303" pitchFamily="18" charset="0"/>
              </a:rPr>
              <a:t>. </a:t>
            </a:r>
            <a:r>
              <a:rPr lang="en-US" sz="2400" dirty="0">
                <a:solidFill>
                  <a:schemeClr val="bg1"/>
                </a:solidFill>
                <a:effectLst/>
                <a:latin typeface="+mj-lt"/>
                <a:ea typeface="Calibri" panose="020F0502020204030204" pitchFamily="34" charset="0"/>
                <a:cs typeface="Georgia" panose="02040502050405020303" pitchFamily="18" charset="0"/>
              </a:rPr>
              <a:t>Amen. </a:t>
            </a:r>
            <a:endParaRPr lang="en-US" sz="2400" dirty="0">
              <a:solidFill>
                <a:schemeClr val="bg1"/>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376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EAD4-0A05-48D1-9C00-E99476E07AE0}"/>
              </a:ext>
            </a:extLst>
          </p:cNvPr>
          <p:cNvSpPr>
            <a:spLocks noGrp="1"/>
          </p:cNvSpPr>
          <p:nvPr>
            <p:ph type="title"/>
          </p:nvPr>
        </p:nvSpPr>
        <p:spPr>
          <a:xfrm>
            <a:off x="1710714" y="123290"/>
            <a:ext cx="8770571" cy="698643"/>
          </a:xfrm>
          <a:solidFill>
            <a:schemeClr val="accent3">
              <a:lumMod val="40000"/>
              <a:lumOff val="6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Meiryo" panose="020B0604030504040204" pitchFamily="34" charset="-128"/>
                <a:ea typeface="Meiryo" panose="020B0604030504040204" pitchFamily="34" charset="-128"/>
                <a:cs typeface="Georgia" panose="02040502050405020303" pitchFamily="18" charset="0"/>
              </a:rPr>
              <a:t>1Co</a:t>
            </a:r>
            <a:r>
              <a:rPr lang="en-US" sz="3200" dirty="0" err="1">
                <a:solidFill>
                  <a:srgbClr val="218282"/>
                </a:solidFill>
                <a:effectLst/>
                <a:latin typeface="Meiryo" panose="020B0604030504040204" pitchFamily="34" charset="-128"/>
                <a:ea typeface="Meiryo" panose="020B0604030504040204" pitchFamily="34" charset="-128"/>
                <a:cs typeface="Georgia" panose="02040502050405020303" pitchFamily="18" charset="0"/>
              </a:rPr>
              <a:t>rinthians</a:t>
            </a:r>
            <a:r>
              <a:rPr lang="x-none" sz="3200" dirty="0">
                <a:solidFill>
                  <a:srgbClr val="218282"/>
                </a:solidFill>
                <a:effectLst/>
                <a:latin typeface="Meiryo" panose="020B0604030504040204" pitchFamily="34" charset="-128"/>
                <a:ea typeface="Meiryo" panose="020B0604030504040204" pitchFamily="34" charset="-128"/>
                <a:cs typeface="Georgia" panose="02040502050405020303" pitchFamily="18" charset="0"/>
              </a:rPr>
              <a:t> 2:1-16</a:t>
            </a:r>
            <a:endParaRPr lang="en-US" dirty="0"/>
          </a:p>
        </p:txBody>
      </p:sp>
      <p:sp>
        <p:nvSpPr>
          <p:cNvPr id="3" name="Content Placeholder 2">
            <a:extLst>
              <a:ext uri="{FF2B5EF4-FFF2-40B4-BE49-F238E27FC236}">
                <a16:creationId xmlns:a16="http://schemas.microsoft.com/office/drawing/2014/main" id="{47959390-B76B-4B21-85C3-E4C583F67640}"/>
              </a:ext>
            </a:extLst>
          </p:cNvPr>
          <p:cNvSpPr>
            <a:spLocks noGrp="1"/>
          </p:cNvSpPr>
          <p:nvPr>
            <p:ph idx="1"/>
          </p:nvPr>
        </p:nvSpPr>
        <p:spPr>
          <a:xfrm>
            <a:off x="472611" y="893852"/>
            <a:ext cx="11455685" cy="5964148"/>
          </a:xfrm>
          <a:solidFill>
            <a:schemeClr val="accent1">
              <a:lumMod val="20000"/>
              <a:lumOff val="80000"/>
            </a:schemeClr>
          </a:solidFill>
        </p:spPr>
        <p:txBody>
          <a:bodyPr>
            <a:normAutofit/>
          </a:bodyPr>
          <a:lstStyle/>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a:t>
            </a:r>
            <a:r>
              <a:rPr lang="x-none" sz="2000" dirty="0">
                <a:effectLst/>
                <a:latin typeface="Georgia" panose="02040502050405020303" pitchFamily="18" charset="0"/>
                <a:ea typeface="Calibri" panose="020F0502020204030204" pitchFamily="34" charset="0"/>
                <a:cs typeface="Georgia" panose="02040502050405020303" pitchFamily="18" charset="0"/>
              </a:rPr>
              <a:t>  For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determined not to know any thing among you, save Jesus Christ, and him crucified</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2000" dirty="0">
                <a:effectLst/>
                <a:latin typeface="Georgia" panose="02040502050405020303" pitchFamily="18" charset="0"/>
                <a:ea typeface="Calibri" panose="020F0502020204030204" pitchFamily="34" charset="0"/>
                <a:cs typeface="Georgia" panose="02040502050405020303" pitchFamily="18" charset="0"/>
              </a:rPr>
              <a:t>  And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was with you in weakness, and in fear, and in much trembling.</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4</a:t>
            </a:r>
            <a:r>
              <a:rPr lang="x-none" sz="2000" dirty="0">
                <a:effectLst/>
                <a:latin typeface="Georgia" panose="02040502050405020303" pitchFamily="18" charset="0"/>
                <a:ea typeface="Calibri" panose="020F0502020204030204" pitchFamily="34" charset="0"/>
                <a:cs typeface="Georgia" panose="02040502050405020303" pitchFamily="18" charset="0"/>
              </a:rPr>
              <a:t>  And my speech and my preaching </a:t>
            </a:r>
            <a:r>
              <a:rPr lang="x-none" sz="20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was</a:t>
            </a:r>
            <a:r>
              <a:rPr lang="x-none" sz="2000" dirty="0">
                <a:effectLst/>
                <a:latin typeface="Georgia" panose="02040502050405020303" pitchFamily="18" charset="0"/>
                <a:ea typeface="Calibri" panose="020F0502020204030204" pitchFamily="34" charset="0"/>
                <a:cs typeface="Georgia" panose="02040502050405020303" pitchFamily="18" charset="0"/>
              </a:rPr>
              <a:t> not with enticing words of man's wisdom, but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in demonstration of the Spirit and of power</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5</a:t>
            </a:r>
            <a:r>
              <a:rPr lang="x-none" sz="20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That your faith should not stand in the wisdom of men, but in the power of God.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r>
              <a:rPr lang="x-none" sz="20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9</a:t>
            </a:r>
            <a:r>
              <a:rPr lang="x-none" sz="2000" dirty="0">
                <a:effectLst/>
                <a:latin typeface="Georgia" panose="02040502050405020303" pitchFamily="18" charset="0"/>
                <a:ea typeface="Calibri" panose="020F0502020204030204" pitchFamily="34" charset="0"/>
                <a:cs typeface="Georgia" panose="02040502050405020303" pitchFamily="18" charset="0"/>
              </a:rPr>
              <a:t>  But as it is written,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Eye hath not seen, nor ear heard, neither have entered into the heart of man, the things which God hath prepared for them that</a:t>
            </a:r>
            <a:r>
              <a:rPr lang="x-none" sz="20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 love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him.</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12</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Now we have received, not the </a:t>
            </a:r>
            <a:r>
              <a:rPr lang="x-none" sz="20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spirit of the world,</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but the spirit which is of God</a:t>
            </a:r>
            <a:r>
              <a:rPr lang="x-none" sz="2000" dirty="0">
                <a:effectLst/>
                <a:latin typeface="Georgia" panose="02040502050405020303" pitchFamily="18" charset="0"/>
                <a:ea typeface="Calibri" panose="020F0502020204030204" pitchFamily="34" charset="0"/>
                <a:cs typeface="Georgia" panose="02040502050405020303" pitchFamily="18" charset="0"/>
              </a:rPr>
              <a:t>; that we might know the things that are freely given to us of God.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16</a:t>
            </a:r>
            <a:r>
              <a:rPr lang="x-none" sz="2000" dirty="0">
                <a:effectLst/>
                <a:latin typeface="Georgia" panose="02040502050405020303" pitchFamily="18" charset="0"/>
                <a:ea typeface="Calibri" panose="020F0502020204030204" pitchFamily="34" charset="0"/>
                <a:cs typeface="Georgia" panose="02040502050405020303" pitchFamily="18" charset="0"/>
              </a:rPr>
              <a:t>  For who hath known the mind of the Lord, that he may instruct him? But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have the mind of Christ</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3703137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EAD4-0A05-48D1-9C00-E99476E07AE0}"/>
              </a:ext>
            </a:extLst>
          </p:cNvPr>
          <p:cNvSpPr>
            <a:spLocks noGrp="1"/>
          </p:cNvSpPr>
          <p:nvPr>
            <p:ph type="title"/>
          </p:nvPr>
        </p:nvSpPr>
        <p:spPr>
          <a:xfrm>
            <a:off x="1710714" y="123290"/>
            <a:ext cx="8770571" cy="698643"/>
          </a:xfrm>
          <a:solidFill>
            <a:schemeClr val="accent3">
              <a:lumMod val="40000"/>
              <a:lumOff val="6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Meiryo" panose="020B0604030504040204" pitchFamily="34" charset="-128"/>
                <a:ea typeface="Meiryo" panose="020B0604030504040204" pitchFamily="34" charset="-128"/>
                <a:cs typeface="Georgia" panose="02040502050405020303" pitchFamily="18" charset="0"/>
              </a:rPr>
              <a:t>1Co</a:t>
            </a:r>
            <a:r>
              <a:rPr lang="en-US" sz="3200" dirty="0" err="1">
                <a:solidFill>
                  <a:srgbClr val="218282"/>
                </a:solidFill>
                <a:effectLst/>
                <a:latin typeface="Meiryo" panose="020B0604030504040204" pitchFamily="34" charset="-128"/>
                <a:ea typeface="Meiryo" panose="020B0604030504040204" pitchFamily="34" charset="-128"/>
                <a:cs typeface="Georgia" panose="02040502050405020303" pitchFamily="18" charset="0"/>
              </a:rPr>
              <a:t>rinthians</a:t>
            </a:r>
            <a:r>
              <a:rPr lang="x-none" sz="3200" dirty="0">
                <a:solidFill>
                  <a:srgbClr val="218282"/>
                </a:solidFill>
                <a:effectLst/>
                <a:latin typeface="Meiryo" panose="020B0604030504040204" pitchFamily="34" charset="-128"/>
                <a:ea typeface="Meiryo" panose="020B0604030504040204" pitchFamily="34" charset="-128"/>
                <a:cs typeface="Georgia" panose="02040502050405020303" pitchFamily="18" charset="0"/>
              </a:rPr>
              <a:t> 2:1-16</a:t>
            </a:r>
            <a:endParaRPr lang="en-US" dirty="0"/>
          </a:p>
        </p:txBody>
      </p:sp>
      <p:sp>
        <p:nvSpPr>
          <p:cNvPr id="3" name="Content Placeholder 2">
            <a:extLst>
              <a:ext uri="{FF2B5EF4-FFF2-40B4-BE49-F238E27FC236}">
                <a16:creationId xmlns:a16="http://schemas.microsoft.com/office/drawing/2014/main" id="{47959390-B76B-4B21-85C3-E4C583F67640}"/>
              </a:ext>
            </a:extLst>
          </p:cNvPr>
          <p:cNvSpPr>
            <a:spLocks noGrp="1"/>
          </p:cNvSpPr>
          <p:nvPr>
            <p:ph idx="1"/>
          </p:nvPr>
        </p:nvSpPr>
        <p:spPr>
          <a:xfrm>
            <a:off x="1710714" y="1428109"/>
            <a:ext cx="8770571" cy="1520575"/>
          </a:xfrm>
          <a:solidFill>
            <a:schemeClr val="accent1">
              <a:lumMod val="20000"/>
              <a:lumOff val="80000"/>
            </a:schemeClr>
          </a:solidFill>
        </p:spPr>
        <p:txBody>
          <a:bodyPr>
            <a:normAutofit fontScale="92500"/>
          </a:bodyPr>
          <a:lstStyle/>
          <a:p>
            <a:r>
              <a:rPr lang="en-US" sz="2400" b="1" dirty="0">
                <a:effectLst/>
                <a:latin typeface="Calibri" panose="020F0502020204030204" pitchFamily="34" charset="0"/>
                <a:ea typeface="Calibri" panose="020F0502020204030204" pitchFamily="34" charset="0"/>
                <a:cs typeface="Georgia" panose="02040502050405020303" pitchFamily="18" charset="0"/>
              </a:rPr>
              <a:t>Transition: from the humble, the lowly, are </a:t>
            </a:r>
            <a:r>
              <a:rPr lang="en-US" sz="2400" b="1" i="1" dirty="0">
                <a:effectLst/>
                <a:latin typeface="Calibri" panose="020F0502020204030204" pitchFamily="34" charset="0"/>
                <a:ea typeface="Calibri" panose="020F0502020204030204" pitchFamily="34" charset="0"/>
                <a:cs typeface="Georgia" panose="02040502050405020303" pitchFamily="18" charset="0"/>
              </a:rPr>
              <a:t>helped </a:t>
            </a:r>
            <a:r>
              <a:rPr lang="en-US" sz="2400" b="1" dirty="0">
                <a:effectLst/>
                <a:latin typeface="Calibri" panose="020F0502020204030204" pitchFamily="34" charset="0"/>
                <a:ea typeface="Calibri" panose="020F0502020204030204" pitchFamily="34" charset="0"/>
                <a:cs typeface="Georgia" panose="02040502050405020303" pitchFamily="18" charset="0"/>
              </a:rPr>
              <a:t>and as they love God, their minds become Christ-like by God’s </a:t>
            </a:r>
            <a:r>
              <a:rPr lang="en-US" sz="2400" b="1" i="1" dirty="0">
                <a:effectLst/>
                <a:latin typeface="Calibri" panose="020F0502020204030204" pitchFamily="34" charset="0"/>
                <a:ea typeface="Calibri" panose="020F0502020204030204" pitchFamily="34" charset="0"/>
                <a:cs typeface="Georgia" panose="02040502050405020303" pitchFamily="18" charset="0"/>
              </a:rPr>
              <a:t>grace.</a:t>
            </a:r>
            <a:endParaRPr lang="en-US" sz="24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
        <p:nvSpPr>
          <p:cNvPr id="5" name="TextBox 4">
            <a:extLst>
              <a:ext uri="{FF2B5EF4-FFF2-40B4-BE49-F238E27FC236}">
                <a16:creationId xmlns:a16="http://schemas.microsoft.com/office/drawing/2014/main" id="{F484AD70-A7BA-433C-BF22-1CDB177B6B83}"/>
              </a:ext>
            </a:extLst>
          </p:cNvPr>
          <p:cNvSpPr txBox="1"/>
          <p:nvPr/>
        </p:nvSpPr>
        <p:spPr>
          <a:xfrm>
            <a:off x="1710714" y="3429000"/>
            <a:ext cx="8770571" cy="830997"/>
          </a:xfrm>
          <a:prstGeom prst="rect">
            <a:avLst/>
          </a:prstGeom>
          <a:solidFill>
            <a:srgbClr val="00B0F0"/>
          </a:solidFill>
        </p:spPr>
        <p:txBody>
          <a:bodyPr wrap="square" rtlCol="0">
            <a:spAutoFit/>
          </a:bodyPr>
          <a:lstStyle/>
          <a:p>
            <a:r>
              <a:rPr lang="en-US" sz="2400" b="1" dirty="0"/>
              <a:t>Humble encouraged and a Higher Level of Thinking prepares the heart to Love...</a:t>
            </a:r>
          </a:p>
        </p:txBody>
      </p:sp>
    </p:spTree>
    <p:extLst>
      <p:ext uri="{BB962C8B-B14F-4D97-AF65-F5344CB8AC3E}">
        <p14:creationId xmlns:p14="http://schemas.microsoft.com/office/powerpoint/2010/main" val="17216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F40A-1957-40DC-8489-0375DC9702D7}"/>
              </a:ext>
            </a:extLst>
          </p:cNvPr>
          <p:cNvSpPr>
            <a:spLocks noGrp="1"/>
          </p:cNvSpPr>
          <p:nvPr>
            <p:ph type="title"/>
          </p:nvPr>
        </p:nvSpPr>
        <p:spPr>
          <a:xfrm>
            <a:off x="1920240" y="257654"/>
            <a:ext cx="8770571" cy="636566"/>
          </a:xfrm>
          <a:solidFill>
            <a:schemeClr val="accent6">
              <a:lumMod val="40000"/>
              <a:lumOff val="60000"/>
            </a:schemeClr>
          </a:solidFill>
        </p:spPr>
        <p:txBody>
          <a:bodyPr>
            <a:normAutofit fontScale="90000"/>
          </a:bodyPr>
          <a:lstStyle/>
          <a:p>
            <a:pPr algn="ctr"/>
            <a:br>
              <a:rPr lang="en-US" sz="1800" dirty="0">
                <a:effectLst/>
                <a:latin typeface="Georgia" panose="02040502050405020303" pitchFamily="18" charset="0"/>
                <a:ea typeface="Calibri" panose="020F0502020204030204" pitchFamily="34" charset="0"/>
                <a:cs typeface="Georgia" panose="02040502050405020303" pitchFamily="18" charset="0"/>
              </a:rPr>
            </a:b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3:1-23</a:t>
            </a:r>
            <a:endParaRPr lang="en-US" dirty="0"/>
          </a:p>
        </p:txBody>
      </p:sp>
      <p:sp>
        <p:nvSpPr>
          <p:cNvPr id="3" name="Content Placeholder 2">
            <a:extLst>
              <a:ext uri="{FF2B5EF4-FFF2-40B4-BE49-F238E27FC236}">
                <a16:creationId xmlns:a16="http://schemas.microsoft.com/office/drawing/2014/main" id="{2460BA9B-367A-49DC-9A1D-0364EEA4DA8A}"/>
              </a:ext>
            </a:extLst>
          </p:cNvPr>
          <p:cNvSpPr>
            <a:spLocks noGrp="1"/>
          </p:cNvSpPr>
          <p:nvPr>
            <p:ph idx="1"/>
          </p:nvPr>
        </p:nvSpPr>
        <p:spPr>
          <a:xfrm>
            <a:off x="1920240" y="1006867"/>
            <a:ext cx="8770571" cy="5702158"/>
          </a:xfrm>
          <a:solidFill>
            <a:schemeClr val="accent6">
              <a:lumMod val="20000"/>
              <a:lumOff val="80000"/>
            </a:schemeClr>
          </a:solidFill>
        </p:spPr>
        <p:txBody>
          <a:bodyPr>
            <a:normAutofit/>
          </a:bodyPr>
          <a:lstStyle/>
          <a:p>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ye are yet</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carnal</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for whereas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there 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among you envying, and strife, and divisions, are ye not carnal, and walk as men?</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9</a:t>
            </a:r>
            <a:r>
              <a:rPr lang="x-none" sz="1800" dirty="0">
                <a:effectLst/>
                <a:latin typeface="Georgia" panose="02040502050405020303" pitchFamily="18" charset="0"/>
                <a:ea typeface="Calibri" panose="020F0502020204030204" pitchFamily="34" charset="0"/>
                <a:cs typeface="Georgia" panose="02040502050405020303" pitchFamily="18" charset="0"/>
              </a:rPr>
              <a:t>  For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we are labourers together with God</a:t>
            </a:r>
            <a:r>
              <a:rPr lang="x-none" sz="1800" dirty="0">
                <a:effectLst/>
                <a:latin typeface="Georgia" panose="02040502050405020303" pitchFamily="18" charset="0"/>
                <a:ea typeface="Calibri" panose="020F0502020204030204" pitchFamily="34" charset="0"/>
                <a:cs typeface="Georgia" panose="02040502050405020303" pitchFamily="18" charset="0"/>
              </a:rPr>
              <a:t>: ye are God's husbandry,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ye are</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God's building</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11</a:t>
            </a:r>
            <a:r>
              <a:rPr lang="x-none" sz="1800" dirty="0">
                <a:effectLst/>
                <a:latin typeface="Georgia" panose="02040502050405020303" pitchFamily="18" charset="0"/>
                <a:ea typeface="Calibri" panose="020F0502020204030204" pitchFamily="34" charset="0"/>
                <a:cs typeface="Georgia" panose="02040502050405020303" pitchFamily="18" charset="0"/>
              </a:rPr>
              <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For other foundation can no man lay than that is laid, which is Jesus Christ</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16</a:t>
            </a:r>
            <a:r>
              <a:rPr lang="x-none" sz="1800" dirty="0">
                <a:effectLst/>
                <a:latin typeface="Georgia" panose="02040502050405020303" pitchFamily="18" charset="0"/>
                <a:ea typeface="Calibri" panose="020F0502020204030204" pitchFamily="34" charset="0"/>
                <a:cs typeface="Georgia" panose="02040502050405020303" pitchFamily="18" charset="0"/>
              </a:rPr>
              <a:t>  Know ye not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ye are the temple of God, and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that</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Spirit of God dwelleth in you?</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19</a:t>
            </a:r>
            <a:r>
              <a:rPr lang="x-none" sz="1800" dirty="0">
                <a:effectLst/>
                <a:latin typeface="Georgia" panose="02040502050405020303" pitchFamily="18" charset="0"/>
                <a:ea typeface="Calibri" panose="020F0502020204030204" pitchFamily="34" charset="0"/>
                <a:cs typeface="Georgia" panose="02040502050405020303" pitchFamily="18" charset="0"/>
              </a:rPr>
              <a:t>  For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wisdom of this world is foolishness</a:t>
            </a:r>
            <a:r>
              <a:rPr lang="x-none" sz="1800" dirty="0">
                <a:effectLst/>
                <a:latin typeface="Georgia" panose="02040502050405020303" pitchFamily="18" charset="0"/>
                <a:ea typeface="Calibri" panose="020F0502020204030204" pitchFamily="34" charset="0"/>
                <a:cs typeface="Georgia" panose="02040502050405020303" pitchFamily="18" charset="0"/>
              </a:rPr>
              <a:t> with God. For it is written, He taketh the wise in their own craftiness.</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20</a:t>
            </a:r>
            <a:r>
              <a:rPr lang="x-none" sz="1800" dirty="0">
                <a:effectLst/>
                <a:latin typeface="Georgia" panose="02040502050405020303" pitchFamily="18" charset="0"/>
                <a:ea typeface="Calibri" panose="020F0502020204030204" pitchFamily="34" charset="0"/>
                <a:cs typeface="Georgia" panose="02040502050405020303" pitchFamily="18" charset="0"/>
              </a:rPr>
              <a:t>  And again, The Lord knoweth the thoughts of the wise, that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they are </a:t>
            </a:r>
            <a:r>
              <a:rPr lang="x-none" sz="1800" b="1"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vain</a:t>
            </a:r>
            <a:r>
              <a:rPr lang="x-none" sz="1800" b="1"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a:spcBef>
                <a:spcPts val="200"/>
              </a:spcBef>
              <a:spcAft>
                <a:spcPts val="200"/>
              </a:spcAft>
            </a:pPr>
            <a:r>
              <a:rPr lang="x-none" sz="18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23</a:t>
            </a:r>
            <a:r>
              <a:rPr lang="x-none" sz="1800" dirty="0">
                <a:effectLst/>
                <a:latin typeface="Georgia" panose="02040502050405020303" pitchFamily="18" charset="0"/>
                <a:ea typeface="Calibri" panose="020F0502020204030204" pitchFamily="34" charset="0"/>
                <a:cs typeface="Georgia" panose="02040502050405020303" pitchFamily="18" charset="0"/>
              </a:rPr>
              <a:t>  And </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ye are Christ's; and Christ </a:t>
            </a:r>
            <a:r>
              <a:rPr lang="x-none" sz="18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is</a:t>
            </a:r>
            <a:r>
              <a:rPr lang="x-none" sz="18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God's</a:t>
            </a:r>
            <a:r>
              <a:rPr lang="x-none" sz="1800" dirty="0">
                <a:effectLst/>
                <a:latin typeface="Georgia" panose="02040502050405020303" pitchFamily="18" charset="0"/>
                <a:ea typeface="Calibri" panose="020F0502020204030204" pitchFamily="34" charset="0"/>
                <a:cs typeface="Georgia" panose="02040502050405020303" pitchFamily="18" charset="0"/>
              </a:rPr>
              <a:t>.</a:t>
            </a: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Tree>
    <p:extLst>
      <p:ext uri="{BB962C8B-B14F-4D97-AF65-F5344CB8AC3E}">
        <p14:creationId xmlns:p14="http://schemas.microsoft.com/office/powerpoint/2010/main" val="18479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F40A-1957-40DC-8489-0375DC9702D7}"/>
              </a:ext>
            </a:extLst>
          </p:cNvPr>
          <p:cNvSpPr>
            <a:spLocks noGrp="1"/>
          </p:cNvSpPr>
          <p:nvPr>
            <p:ph type="title"/>
          </p:nvPr>
        </p:nvSpPr>
        <p:spPr>
          <a:xfrm>
            <a:off x="1920240" y="442220"/>
            <a:ext cx="8770571" cy="698211"/>
          </a:xfrm>
          <a:solidFill>
            <a:schemeClr val="accent6">
              <a:lumMod val="20000"/>
              <a:lumOff val="80000"/>
            </a:schemeClr>
          </a:solidFill>
        </p:spPr>
        <p:txBody>
          <a:bodyPr>
            <a:normAutofit fontScale="90000"/>
          </a:bodyPr>
          <a:lstStyle/>
          <a:p>
            <a:pPr algn="ct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32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32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3:1-23</a:t>
            </a:r>
            <a:endParaRPr lang="en-US" dirty="0"/>
          </a:p>
        </p:txBody>
      </p:sp>
      <p:sp>
        <p:nvSpPr>
          <p:cNvPr id="4" name="Title 1">
            <a:extLst>
              <a:ext uri="{FF2B5EF4-FFF2-40B4-BE49-F238E27FC236}">
                <a16:creationId xmlns:a16="http://schemas.microsoft.com/office/drawing/2014/main" id="{973A57BC-31A5-401A-A579-04181FFDC190}"/>
              </a:ext>
            </a:extLst>
          </p:cNvPr>
          <p:cNvSpPr>
            <a:spLocks noGrp="1"/>
          </p:cNvSpPr>
          <p:nvPr>
            <p:ph idx="1"/>
          </p:nvPr>
        </p:nvSpPr>
        <p:spPr>
          <a:xfrm>
            <a:off x="1920875" y="1387012"/>
            <a:ext cx="8769936" cy="3082246"/>
          </a:xfrm>
          <a:solidFill>
            <a:schemeClr val="accent6">
              <a:lumMod val="40000"/>
              <a:lumOff val="60000"/>
            </a:schemeClr>
          </a:solidFill>
        </p:spPr>
        <p:txBody>
          <a:bodyPr>
            <a:normAutofit fontScale="75000" lnSpcReduction="20000"/>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Divisiveness is worldly; Transitions: to separation from carnality of thoughts and the necessity of building together, with Christ as our foundation and further, know that we will be tested to see we are Christ’s; God is the builder</a:t>
            </a:r>
            <a:r>
              <a:rPr lang="en-US" sz="3600" dirty="0">
                <a:effectLst/>
                <a:latin typeface="Calibri" panose="020F0502020204030204" pitchFamily="34" charset="0"/>
                <a:ea typeface="Calibri" panose="020F0502020204030204" pitchFamily="34" charset="0"/>
                <a:cs typeface="Times New Roman" panose="02020603050405020304" pitchFamily="18" charset="0"/>
              </a:rPr>
              <a:t>, (not us). </a:t>
            </a:r>
            <a:br>
              <a:rPr lang="en-US" sz="1800" dirty="0">
                <a:effectLst/>
                <a:latin typeface="Georgia" panose="02040502050405020303" pitchFamily="18" charset="0"/>
                <a:ea typeface="Calibri" panose="020F0502020204030204" pitchFamily="34" charset="0"/>
                <a:cs typeface="Georgia" panose="02040502050405020303" pitchFamily="18" charset="0"/>
              </a:rPr>
            </a:br>
            <a:endParaRPr lang="en-US" dirty="0"/>
          </a:p>
        </p:txBody>
      </p:sp>
      <p:sp>
        <p:nvSpPr>
          <p:cNvPr id="5" name="TextBox 4">
            <a:extLst>
              <a:ext uri="{FF2B5EF4-FFF2-40B4-BE49-F238E27FC236}">
                <a16:creationId xmlns:a16="http://schemas.microsoft.com/office/drawing/2014/main" id="{E0C550FE-05BA-4A7E-A072-6F0A699D064A}"/>
              </a:ext>
            </a:extLst>
          </p:cNvPr>
          <p:cNvSpPr txBox="1"/>
          <p:nvPr/>
        </p:nvSpPr>
        <p:spPr>
          <a:xfrm>
            <a:off x="1844278" y="4887930"/>
            <a:ext cx="8953861" cy="1200329"/>
          </a:xfrm>
          <a:prstGeom prst="rect">
            <a:avLst/>
          </a:prstGeom>
          <a:solidFill>
            <a:srgbClr val="00B0F0"/>
          </a:solidFill>
        </p:spPr>
        <p:txBody>
          <a:bodyPr wrap="square" rtlCol="0">
            <a:spAutoFit/>
          </a:bodyPr>
          <a:lstStyle/>
          <a:p>
            <a:r>
              <a:rPr lang="en-US" sz="2400" b="1" dirty="0"/>
              <a:t>Separation from Worldly Divisiveness to a Higher Level of Thinking as a Part of God’s Building Together prepares the heart to Love...</a:t>
            </a:r>
          </a:p>
        </p:txBody>
      </p:sp>
    </p:spTree>
    <p:extLst>
      <p:ext uri="{BB962C8B-B14F-4D97-AF65-F5344CB8AC3E}">
        <p14:creationId xmlns:p14="http://schemas.microsoft.com/office/powerpoint/2010/main" val="312267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52CD-5BA9-4105-9A78-146D9DE34366}"/>
              </a:ext>
            </a:extLst>
          </p:cNvPr>
          <p:cNvSpPr>
            <a:spLocks noGrp="1"/>
          </p:cNvSpPr>
          <p:nvPr>
            <p:ph type="title"/>
          </p:nvPr>
        </p:nvSpPr>
        <p:spPr>
          <a:xfrm>
            <a:off x="1920240" y="328773"/>
            <a:ext cx="8770571" cy="678095"/>
          </a:xfrm>
          <a:solidFill>
            <a:srgbClr val="00B0F0"/>
          </a:solidFill>
        </p:spPr>
        <p:txBody>
          <a:bodyPr>
            <a:normAutofit fontScale="90000"/>
          </a:bodyPr>
          <a:lstStyle/>
          <a:p>
            <a:pPr algn="ct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1Co</a:t>
            </a:r>
            <a:r>
              <a:rPr lang="en-US" sz="2800" dirty="0" err="1">
                <a:solidFill>
                  <a:srgbClr val="218282"/>
                </a:solidFill>
                <a:effectLst/>
                <a:latin typeface="Georgia" panose="02040502050405020303" pitchFamily="18" charset="0"/>
                <a:ea typeface="Calibri" panose="020F0502020204030204" pitchFamily="34" charset="0"/>
                <a:cs typeface="Georgia" panose="02040502050405020303" pitchFamily="18" charset="0"/>
              </a:rPr>
              <a:t>rinthians</a:t>
            </a:r>
            <a:r>
              <a:rPr lang="x-none" sz="2800" dirty="0">
                <a:solidFill>
                  <a:srgbClr val="218282"/>
                </a:solidFill>
                <a:effectLst/>
                <a:latin typeface="Georgia" panose="02040502050405020303" pitchFamily="18" charset="0"/>
                <a:ea typeface="Calibri" panose="020F0502020204030204" pitchFamily="34" charset="0"/>
                <a:cs typeface="Georgia" panose="02040502050405020303" pitchFamily="18" charset="0"/>
              </a:rPr>
              <a:t> 4:1-21</a:t>
            </a:r>
            <a:endParaRPr lang="en-US" dirty="0"/>
          </a:p>
        </p:txBody>
      </p:sp>
      <p:sp>
        <p:nvSpPr>
          <p:cNvPr id="3" name="Content Placeholder 2">
            <a:extLst>
              <a:ext uri="{FF2B5EF4-FFF2-40B4-BE49-F238E27FC236}">
                <a16:creationId xmlns:a16="http://schemas.microsoft.com/office/drawing/2014/main" id="{D6F521AE-B7BE-433E-8E80-F53D8383F06C}"/>
              </a:ext>
            </a:extLst>
          </p:cNvPr>
          <p:cNvSpPr>
            <a:spLocks noGrp="1"/>
          </p:cNvSpPr>
          <p:nvPr>
            <p:ph idx="1"/>
          </p:nvPr>
        </p:nvSpPr>
        <p:spPr>
          <a:xfrm>
            <a:off x="164387" y="1191802"/>
            <a:ext cx="11866651" cy="5486400"/>
          </a:xfrm>
          <a:solidFill>
            <a:srgbClr val="00B0F0"/>
          </a:solidFill>
        </p:spPr>
        <p:txBody>
          <a:bodyPr>
            <a:normAutofit fontScale="92500" lnSpcReduction="20000"/>
          </a:bodyPr>
          <a:lstStyle/>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a:t>
            </a:r>
            <a:r>
              <a:rPr lang="x-none" sz="2000" dirty="0">
                <a:effectLst/>
                <a:latin typeface="Georgia" panose="02040502050405020303" pitchFamily="18" charset="0"/>
                <a:ea typeface="Calibri" panose="020F0502020204030204" pitchFamily="34" charset="0"/>
                <a:cs typeface="Georgia" panose="02040502050405020303" pitchFamily="18" charset="0"/>
              </a:rPr>
              <a:t>  Let a man so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account of us, as of the ministers of Christ</a:t>
            </a:r>
            <a:r>
              <a:rPr lang="x-none" sz="2000" dirty="0">
                <a:effectLst/>
                <a:latin typeface="Georgia" panose="02040502050405020303" pitchFamily="18" charset="0"/>
                <a:ea typeface="Calibri" panose="020F0502020204030204" pitchFamily="34" charset="0"/>
                <a:cs typeface="Georgia" panose="02040502050405020303" pitchFamily="18" charset="0"/>
              </a:rPr>
              <a:t>, and stewards of the mysteries of God.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3</a:t>
            </a:r>
            <a:r>
              <a:rPr lang="x-none" sz="2000" dirty="0">
                <a:effectLst/>
                <a:latin typeface="Georgia" panose="02040502050405020303" pitchFamily="18" charset="0"/>
                <a:ea typeface="Calibri" panose="020F0502020204030204" pitchFamily="34" charset="0"/>
                <a:cs typeface="Georgia" panose="02040502050405020303" pitchFamily="18" charset="0"/>
              </a:rPr>
              <a:t>  But with me it is a very small thing that I should be judged of you, or of </a:t>
            </a:r>
            <a:r>
              <a:rPr lang="x-none" sz="2000" b="1" dirty="0">
                <a:effectLst/>
                <a:latin typeface="Georgia" panose="02040502050405020303" pitchFamily="18" charset="0"/>
                <a:ea typeface="Calibri" panose="020F0502020204030204" pitchFamily="34" charset="0"/>
                <a:cs typeface="Georgia" panose="02040502050405020303" pitchFamily="18" charset="0"/>
              </a:rPr>
              <a:t>man's judgment</a:t>
            </a:r>
            <a:r>
              <a:rPr lang="x-none" sz="2000" dirty="0">
                <a:effectLst/>
                <a:latin typeface="Georgia" panose="02040502050405020303" pitchFamily="18" charset="0"/>
                <a:ea typeface="Calibri" panose="020F0502020204030204" pitchFamily="34" charset="0"/>
                <a:cs typeface="Georgia" panose="02040502050405020303" pitchFamily="18" charset="0"/>
              </a:rPr>
              <a:t>: yea,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judge not mine own self</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4</a:t>
            </a:r>
            <a:r>
              <a:rPr lang="x-none" sz="2000" dirty="0">
                <a:effectLst/>
                <a:latin typeface="Georgia" panose="02040502050405020303" pitchFamily="18" charset="0"/>
                <a:ea typeface="Calibri" panose="020F0502020204030204" pitchFamily="34" charset="0"/>
                <a:cs typeface="Georgia" panose="02040502050405020303" pitchFamily="18" charset="0"/>
              </a:rPr>
              <a:t>  For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know nothing by myself</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en-US" sz="2000" dirty="0">
                <a:effectLst/>
                <a:latin typeface="Georgia" panose="02040502050405020303" pitchFamily="18" charset="0"/>
                <a:ea typeface="Calibri" panose="020F0502020204030204" pitchFamily="34" charset="0"/>
                <a:cs typeface="Georgia" panose="02040502050405020303" pitchFamily="18" charset="0"/>
              </a:rPr>
              <a:t>…</a:t>
            </a:r>
            <a:r>
              <a:rPr lang="x-none" sz="2000" dirty="0">
                <a:effectLst/>
                <a:latin typeface="Georgia" panose="02040502050405020303" pitchFamily="18" charset="0"/>
                <a:ea typeface="Calibri" panose="020F0502020204030204" pitchFamily="34" charset="0"/>
                <a:cs typeface="Georgia" panose="02040502050405020303" pitchFamily="18" charset="0"/>
              </a:rPr>
              <a:t>he that judgeth me is the Lord.</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5</a:t>
            </a:r>
            <a:r>
              <a:rPr lang="x-none" sz="2000" dirty="0">
                <a:effectLst/>
                <a:latin typeface="Georgia" panose="02040502050405020303" pitchFamily="18" charset="0"/>
                <a:ea typeface="Calibri" panose="020F0502020204030204" pitchFamily="34" charset="0"/>
                <a:cs typeface="Georgia" panose="02040502050405020303" pitchFamily="18" charset="0"/>
              </a:rPr>
              <a:t>  Therefore judge nothing before the time, until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the Lord come, who both will bring to light the hidden things of darkness, and</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will make manifest the counsels of the hearts</a:t>
            </a:r>
            <a:r>
              <a:rPr lang="en-US" sz="2000" dirty="0">
                <a:effectLst/>
                <a:latin typeface="Georgia" panose="02040502050405020303" pitchFamily="18" charset="0"/>
                <a:ea typeface="Calibri" panose="020F0502020204030204" pitchFamily="34" charset="0"/>
                <a:cs typeface="Georgia" panose="02040502050405020303" pitchFamily="18" charset="0"/>
              </a:rPr>
              <a:t>…</a:t>
            </a:r>
          </a:p>
          <a:p>
            <a:pPr marL="0" marR="0">
              <a:spcBef>
                <a:spcPts val="200"/>
              </a:spcBef>
              <a:spcAft>
                <a:spcPts val="200"/>
              </a:spcAft>
            </a:pPr>
            <a:r>
              <a:rPr lang="en-US" sz="2000" dirty="0">
                <a:solidFill>
                  <a:srgbClr val="21828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For who maketh thee to differ </a:t>
            </a:r>
            <a:r>
              <a:rPr lang="en-US" sz="2000" i="1" dirty="0">
                <a:solidFill>
                  <a:srgbClr val="757575"/>
                </a:solidFill>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from another?</a:t>
            </a:r>
            <a:r>
              <a:rPr lang="en-US" sz="2000" dirty="0">
                <a:effectLst/>
                <a:highlight>
                  <a:srgbClr val="00FFFF"/>
                </a:highlight>
                <a:latin typeface="Georgia" panose="02040502050405020303" pitchFamily="18" charset="0"/>
                <a:ea typeface="Calibri" panose="020F0502020204030204" pitchFamily="34" charset="0"/>
                <a:cs typeface="Times New Roman" panose="02020603050405020304" pitchFamily="18" charset="0"/>
              </a:rPr>
              <a:t> and what hast thou that thou didst not receive?</a:t>
            </a:r>
            <a:r>
              <a:rPr lang="en-US" sz="2000" dirty="0">
                <a:effectLst/>
                <a:latin typeface="Georgia" panose="02040502050405020303" pitchFamily="18" charset="0"/>
                <a:ea typeface="Calibri" panose="020F0502020204030204" pitchFamily="34" charset="0"/>
                <a:cs typeface="Times New Roman" panose="02020603050405020304" pitchFamily="18" charset="0"/>
              </a:rPr>
              <a:t> </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13</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Being defamed, we intreat: we are made as the filth of the world</a:t>
            </a:r>
            <a:r>
              <a:rPr lang="en-US"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14</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I write not these things to shame you, but as my beloved sons </a:t>
            </a:r>
            <a:r>
              <a:rPr lang="x-none" sz="2000" dirty="0">
                <a:solidFill>
                  <a:srgbClr val="FF0000"/>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 warn </a:t>
            </a:r>
            <a:r>
              <a:rPr lang="x-none" sz="2000" i="1" dirty="0">
                <a:solidFill>
                  <a:srgbClr val="FF0000"/>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you</a:t>
            </a:r>
            <a:r>
              <a:rPr lang="x-none" sz="2000" i="1" dirty="0">
                <a:solidFill>
                  <a:srgbClr val="757575"/>
                </a:solidFill>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16</a:t>
            </a:r>
            <a:r>
              <a:rPr lang="x-none" sz="2000" dirty="0">
                <a:effectLst/>
                <a:latin typeface="Georgia" panose="02040502050405020303" pitchFamily="18" charset="0"/>
                <a:ea typeface="Calibri" panose="020F0502020204030204" pitchFamily="34" charset="0"/>
                <a:cs typeface="Georgia" panose="02040502050405020303" pitchFamily="18" charset="0"/>
              </a:rPr>
              <a:t>  Wherefore I beseech you,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be ye followers of me.</a:t>
            </a:r>
            <a:endParaRPr lang="en-US"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endParaRPr>
          </a:p>
          <a:p>
            <a:pPr>
              <a:spcBef>
                <a:spcPts val="200"/>
              </a:spcBef>
              <a:spcAft>
                <a:spcPts val="200"/>
              </a:spcAft>
            </a:pPr>
            <a:r>
              <a:rPr lang="x-none" sz="2000" dirty="0">
                <a:solidFill>
                  <a:srgbClr val="218282"/>
                </a:solidFill>
                <a:effectLst/>
                <a:highlight>
                  <a:srgbClr val="FFFF00"/>
                </a:highlight>
                <a:latin typeface="Georgia" panose="02040502050405020303" pitchFamily="18" charset="0"/>
                <a:ea typeface="Calibri" panose="020F0502020204030204" pitchFamily="34" charset="0"/>
                <a:cs typeface="Georgia" panose="02040502050405020303" pitchFamily="18" charset="0"/>
              </a:rPr>
              <a:t>21</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What will ye? shall I come unto you with a rod, or in</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FFFF00"/>
                </a:highlight>
                <a:latin typeface="Georgia" panose="02040502050405020303" pitchFamily="18" charset="0"/>
                <a:ea typeface="Calibri" panose="020F0502020204030204" pitchFamily="34" charset="0"/>
                <a:cs typeface="Georgia" panose="02040502050405020303" pitchFamily="18" charset="0"/>
              </a:rPr>
              <a:t>love</a:t>
            </a:r>
            <a:r>
              <a:rPr lang="x-none" sz="2000" dirty="0">
                <a:effectLst/>
                <a:latin typeface="Georgia" panose="02040502050405020303" pitchFamily="18" charset="0"/>
                <a:ea typeface="Calibri" panose="020F0502020204030204" pitchFamily="34" charset="0"/>
                <a:cs typeface="Georgia" panose="02040502050405020303" pitchFamily="18" charset="0"/>
              </a:rPr>
              <a:t>, </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and </a:t>
            </a:r>
            <a:r>
              <a:rPr lang="x-none" sz="2000" i="1" dirty="0">
                <a:solidFill>
                  <a:srgbClr val="757575"/>
                </a:solidFill>
                <a:effectLst/>
                <a:highlight>
                  <a:srgbClr val="00FFFF"/>
                </a:highlight>
                <a:latin typeface="Georgia" panose="02040502050405020303" pitchFamily="18" charset="0"/>
                <a:ea typeface="Calibri" panose="020F0502020204030204" pitchFamily="34" charset="0"/>
                <a:cs typeface="Georgia" panose="02040502050405020303" pitchFamily="18" charset="0"/>
              </a:rPr>
              <a:t>in</a:t>
            </a:r>
            <a:r>
              <a:rPr lang="x-none" sz="2000" dirty="0">
                <a:effectLst/>
                <a:highlight>
                  <a:srgbClr val="00FFFF"/>
                </a:highlight>
                <a:latin typeface="Georgia" panose="02040502050405020303" pitchFamily="18" charset="0"/>
                <a:ea typeface="Calibri" panose="020F0502020204030204" pitchFamily="34" charset="0"/>
                <a:cs typeface="Georgia" panose="02040502050405020303" pitchFamily="18" charset="0"/>
              </a:rPr>
              <a:t> the spirit of meekness</a:t>
            </a:r>
            <a:r>
              <a:rPr lang="x-none" sz="2000" dirty="0">
                <a:effectLst/>
                <a:latin typeface="Georgia" panose="02040502050405020303" pitchFamily="18" charset="0"/>
                <a:ea typeface="Calibri" panose="020F0502020204030204" pitchFamily="34" charset="0"/>
                <a:cs typeface="Georgia" panose="02040502050405020303" pitchFamily="18" charset="0"/>
              </a:rPr>
              <a:t>?</a:t>
            </a:r>
            <a:endParaRPr lang="en-US" sz="2000" dirty="0">
              <a:effectLst/>
              <a:latin typeface="Georgia" panose="02040502050405020303" pitchFamily="18" charset="0"/>
              <a:ea typeface="Calibri" panose="020F0502020204030204" pitchFamily="34" charset="0"/>
              <a:cs typeface="Georgia" panose="02040502050405020303" pitchFamily="18" charset="0"/>
            </a:endParaRPr>
          </a:p>
          <a:p>
            <a:pPr>
              <a:spcBef>
                <a:spcPts val="200"/>
              </a:spcBef>
              <a:spcAft>
                <a:spcPts val="200"/>
              </a:spcAft>
            </a:pPr>
            <a:endParaRPr lang="en-US" sz="1800" dirty="0">
              <a:effectLst/>
              <a:latin typeface="Georgia" panose="02040502050405020303" pitchFamily="18" charset="0"/>
              <a:ea typeface="Calibri" panose="020F0502020204030204" pitchFamily="34" charset="0"/>
              <a:cs typeface="Georgia" panose="02040502050405020303" pitchFamily="18" charset="0"/>
            </a:endParaRPr>
          </a:p>
          <a:p>
            <a:pPr marL="0" marR="0">
              <a:spcBef>
                <a:spcPts val="200"/>
              </a:spcBef>
              <a:spcAft>
                <a:spcPts val="200"/>
              </a:spcAft>
            </a:pPr>
            <a:endParaRPr lang="en-US" dirty="0"/>
          </a:p>
        </p:txBody>
      </p:sp>
    </p:spTree>
    <p:extLst>
      <p:ext uri="{BB962C8B-B14F-4D97-AF65-F5344CB8AC3E}">
        <p14:creationId xmlns:p14="http://schemas.microsoft.com/office/powerpoint/2010/main" val="4223295234"/>
      </p:ext>
    </p:extLst>
  </p:cSld>
  <p:clrMapOvr>
    <a:masterClrMapping/>
  </p:clrMapOvr>
</p:sld>
</file>

<file path=ppt/theme/theme1.xml><?xml version="1.0" encoding="utf-8"?>
<a:theme xmlns:a="http://schemas.openxmlformats.org/drawingml/2006/main" name="SketchLinesVTI">
  <a:themeElements>
    <a:clrScheme name="AnalogousFromDarkSeedLeftStep">
      <a:dk1>
        <a:srgbClr val="000000"/>
      </a:dk1>
      <a:lt1>
        <a:srgbClr val="FFFFFF"/>
      </a:lt1>
      <a:dk2>
        <a:srgbClr val="181A30"/>
      </a:dk2>
      <a:lt2>
        <a:srgbClr val="F0F3F2"/>
      </a:lt2>
      <a:accent1>
        <a:srgbClr val="C34D7F"/>
      </a:accent1>
      <a:accent2>
        <a:srgbClr val="B13B9E"/>
      </a:accent2>
      <a:accent3>
        <a:srgbClr val="A54DC3"/>
      </a:accent3>
      <a:accent4>
        <a:srgbClr val="623BB1"/>
      </a:accent4>
      <a:accent5>
        <a:srgbClr val="4D57C3"/>
      </a:accent5>
      <a:accent6>
        <a:srgbClr val="3B77B1"/>
      </a:accent6>
      <a:hlink>
        <a:srgbClr val="6259C7"/>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1864</TotalTime>
  <Words>5888</Words>
  <Application>Microsoft Office PowerPoint</Application>
  <PresentationFormat>Widescreen</PresentationFormat>
  <Paragraphs>267</Paragraphs>
  <Slides>46</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Meiryo</vt:lpstr>
      <vt:lpstr>Arial</vt:lpstr>
      <vt:lpstr>Calibri</vt:lpstr>
      <vt:lpstr>Corbel</vt:lpstr>
      <vt:lpstr>Georgia</vt:lpstr>
      <vt:lpstr>Times New Roman</vt:lpstr>
      <vt:lpstr>SketchLinesVTI</vt:lpstr>
      <vt:lpstr>Two Epistles One Love</vt:lpstr>
      <vt:lpstr>Paul’s corrections, advice, and lessons from his first epistle to the Corinthians</vt:lpstr>
      <vt:lpstr>1 Corinthians 1:1-31</vt:lpstr>
      <vt:lpstr>1 Corinthians 1:1-31</vt:lpstr>
      <vt:lpstr>  1Corinthians 2:1-16</vt:lpstr>
      <vt:lpstr>  1Corinthians 2:1-16</vt:lpstr>
      <vt:lpstr> 1Corinthians 3:1-23</vt:lpstr>
      <vt:lpstr>1Corinthians 3:1-23</vt:lpstr>
      <vt:lpstr>1Corinthians 4:1-21</vt:lpstr>
      <vt:lpstr>1Corinthians 4:1-21</vt:lpstr>
      <vt:lpstr> 1Corinthians 5:1-13</vt:lpstr>
      <vt:lpstr> 1Corinthians 5:1-13</vt:lpstr>
      <vt:lpstr>1 Corinthians 6:1-20</vt:lpstr>
      <vt:lpstr>1 Corinthians 6:1-20</vt:lpstr>
      <vt:lpstr> 1Corinthians 7:1-40</vt:lpstr>
      <vt:lpstr> 1Corinthians 7:1-40</vt:lpstr>
      <vt:lpstr> 1Corinthians 8:1-13</vt:lpstr>
      <vt:lpstr> 1Corinthians 8:1-13</vt:lpstr>
      <vt:lpstr>1Corinthians 9:1-27</vt:lpstr>
      <vt:lpstr>1Corinthians 9:1-27</vt:lpstr>
      <vt:lpstr>1Corinthians 10:1-33</vt:lpstr>
      <vt:lpstr>1Corinthians 10:1-33</vt:lpstr>
      <vt:lpstr>1Corinthians 11:1-34</vt:lpstr>
      <vt:lpstr>1Corinthians 11:1-34</vt:lpstr>
      <vt:lpstr> 1Corinthians 12:1-31</vt:lpstr>
      <vt:lpstr> 1Corinthians 12:1-31</vt:lpstr>
      <vt:lpstr>“A MORE EXCELLENT WAY…”</vt:lpstr>
      <vt:lpstr>“A MORE EXCELLENT WAY…”</vt:lpstr>
      <vt:lpstr>“A MORE EXCELLENT WAY…”</vt:lpstr>
      <vt:lpstr>“A MORE EXCELLENT WAY…”</vt:lpstr>
      <vt:lpstr>“A MORE EXCELLENT WAY…”</vt:lpstr>
      <vt:lpstr>“A MORE EXCELLENT WAY…”</vt:lpstr>
      <vt:lpstr>“A MORE EXCELLENT WAY…”</vt:lpstr>
      <vt:lpstr>“A MORE EXCELLENT WAY…”</vt:lpstr>
      <vt:lpstr>“A [MUCH]MORE EXCELLENT WAY…”</vt:lpstr>
      <vt:lpstr>The First Epistle of the Disciple Whom Jesus Loved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Two Epistles One Love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Epistles One Love</dc:title>
  <dc:creator>Ron Miller</dc:creator>
  <cp:lastModifiedBy>Ron Miller</cp:lastModifiedBy>
  <cp:revision>22</cp:revision>
  <dcterms:created xsi:type="dcterms:W3CDTF">2021-10-13T14:26:08Z</dcterms:created>
  <dcterms:modified xsi:type="dcterms:W3CDTF">2021-10-16T16:40:27Z</dcterms:modified>
</cp:coreProperties>
</file>